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5" r:id="rId1"/>
  </p:sldMasterIdLst>
  <p:notesMasterIdLst>
    <p:notesMasterId r:id="rId96"/>
  </p:notesMasterIdLst>
  <p:sldIdLst>
    <p:sldId id="318" r:id="rId2"/>
    <p:sldId id="506" r:id="rId3"/>
    <p:sldId id="499" r:id="rId4"/>
    <p:sldId id="505" r:id="rId5"/>
    <p:sldId id="497" r:id="rId6"/>
    <p:sldId id="498" r:id="rId7"/>
    <p:sldId id="262" r:id="rId8"/>
    <p:sldId id="263" r:id="rId9"/>
    <p:sldId id="264" r:id="rId10"/>
    <p:sldId id="483" r:id="rId11"/>
    <p:sldId id="482" r:id="rId12"/>
    <p:sldId id="484" r:id="rId13"/>
    <p:sldId id="481" r:id="rId14"/>
    <p:sldId id="502" r:id="rId15"/>
    <p:sldId id="340" r:id="rId16"/>
    <p:sldId id="339" r:id="rId17"/>
    <p:sldId id="341" r:id="rId18"/>
    <p:sldId id="342" r:id="rId19"/>
    <p:sldId id="343" r:id="rId20"/>
    <p:sldId id="476" r:id="rId21"/>
    <p:sldId id="344" r:id="rId22"/>
    <p:sldId id="345" r:id="rId23"/>
    <p:sldId id="503" r:id="rId24"/>
    <p:sldId id="320" r:id="rId25"/>
    <p:sldId id="325" r:id="rId26"/>
    <p:sldId id="326" r:id="rId27"/>
    <p:sldId id="327" r:id="rId28"/>
    <p:sldId id="328" r:id="rId29"/>
    <p:sldId id="329" r:id="rId30"/>
    <p:sldId id="485" r:id="rId31"/>
    <p:sldId id="330" r:id="rId32"/>
    <p:sldId id="504" r:id="rId33"/>
    <p:sldId id="486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487" r:id="rId42"/>
    <p:sldId id="338" r:id="rId43"/>
    <p:sldId id="501" r:id="rId44"/>
    <p:sldId id="490" r:id="rId45"/>
    <p:sldId id="489" r:id="rId46"/>
    <p:sldId id="368" r:id="rId47"/>
    <p:sldId id="416" r:id="rId48"/>
    <p:sldId id="488" r:id="rId49"/>
    <p:sldId id="371" r:id="rId50"/>
    <p:sldId id="410" r:id="rId51"/>
    <p:sldId id="421" r:id="rId52"/>
    <p:sldId id="422" r:id="rId53"/>
    <p:sldId id="508" r:id="rId54"/>
    <p:sldId id="414" r:id="rId55"/>
    <p:sldId id="491" r:id="rId56"/>
    <p:sldId id="376" r:id="rId57"/>
    <p:sldId id="384" r:id="rId58"/>
    <p:sldId id="424" r:id="rId59"/>
    <p:sldId id="507" r:id="rId60"/>
    <p:sldId id="428" r:id="rId61"/>
    <p:sldId id="429" r:id="rId62"/>
    <p:sldId id="460" r:id="rId63"/>
    <p:sldId id="461" r:id="rId64"/>
    <p:sldId id="462" r:id="rId65"/>
    <p:sldId id="463" r:id="rId66"/>
    <p:sldId id="464" r:id="rId67"/>
    <p:sldId id="495" r:id="rId68"/>
    <p:sldId id="496" r:id="rId69"/>
    <p:sldId id="465" r:id="rId70"/>
    <p:sldId id="466" r:id="rId71"/>
    <p:sldId id="467" r:id="rId72"/>
    <p:sldId id="469" r:id="rId73"/>
    <p:sldId id="459" r:id="rId74"/>
    <p:sldId id="468" r:id="rId75"/>
    <p:sldId id="452" r:id="rId76"/>
    <p:sldId id="453" r:id="rId77"/>
    <p:sldId id="454" r:id="rId78"/>
    <p:sldId id="455" r:id="rId79"/>
    <p:sldId id="456" r:id="rId80"/>
    <p:sldId id="457" r:id="rId81"/>
    <p:sldId id="458" r:id="rId82"/>
    <p:sldId id="470" r:id="rId83"/>
    <p:sldId id="471" r:id="rId84"/>
    <p:sldId id="472" r:id="rId85"/>
    <p:sldId id="473" r:id="rId86"/>
    <p:sldId id="474" r:id="rId87"/>
    <p:sldId id="447" r:id="rId88"/>
    <p:sldId id="448" r:id="rId89"/>
    <p:sldId id="449" r:id="rId90"/>
    <p:sldId id="450" r:id="rId91"/>
    <p:sldId id="477" r:id="rId92"/>
    <p:sldId id="478" r:id="rId93"/>
    <p:sldId id="479" r:id="rId94"/>
    <p:sldId id="480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  <p:cmAuthor id="2" name="Microsoft Office User" initials="Office [2]" lastIdx="1" clrIdx="1"/>
  <p:cmAuthor id="3" name="Microsoft Office User" initials="Office [2] [2]" lastIdx="1" clrIdx="2"/>
  <p:cmAuthor id="4" name="Microsoft Office User" initials="Office [2] [2] [2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99"/>
    <p:restoredTop sz="93675"/>
  </p:normalViewPr>
  <p:slideViewPr>
    <p:cSldViewPr snapToGrid="0" snapToObjects="1">
      <p:cViewPr varScale="1">
        <p:scale>
          <a:sx n="66" d="100"/>
          <a:sy n="66" d="100"/>
        </p:scale>
        <p:origin x="1176" y="72"/>
      </p:cViewPr>
      <p:guideLst>
        <p:guide orient="horz" pos="213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emf"/><Relationship Id="rId1" Type="http://schemas.openxmlformats.org/officeDocument/2006/relationships/image" Target="../media/image15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emf"/><Relationship Id="rId1" Type="http://schemas.openxmlformats.org/officeDocument/2006/relationships/image" Target="../media/image16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36B18-74CE-9D4F-81AF-719DF4FD712D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C6C5F-2519-1B4F-BEC9-BDE26CB2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9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69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03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14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45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3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10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7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38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88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83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8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79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66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93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17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4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13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55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32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89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61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6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the complete sentence depends on each individual word together, not just each word in isolation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57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34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61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82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5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43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43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69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881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073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10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www.research.att.com</a:t>
            </a:r>
            <a:r>
              <a:rPr lang="en-US" dirty="0"/>
              <a:t>/articles/</a:t>
            </a:r>
            <a:r>
              <a:rPr lang="en-US" dirty="0" err="1"/>
              <a:t>featured_stories</a:t>
            </a:r>
            <a:r>
              <a:rPr lang="en-US" dirty="0"/>
              <a:t>/2012_10/201210_StorEbook.html?fbid=</a:t>
            </a:r>
            <a:r>
              <a:rPr lang="en-US" dirty="0" err="1"/>
              <a:t>dKukkzHjbdh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devblogs.nvidia.com</a:t>
            </a:r>
            <a:r>
              <a:rPr lang="en-US" dirty="0"/>
              <a:t>/</a:t>
            </a:r>
            <a:r>
              <a:rPr lang="en-US" dirty="0" err="1"/>
              <a:t>parallelforall</a:t>
            </a:r>
            <a:r>
              <a:rPr lang="en-US" dirty="0"/>
              <a:t>/introduction-neural-machine-translation-gpus-part-3/</a:t>
            </a:r>
          </a:p>
          <a:p>
            <a:r>
              <a:rPr lang="en-US" dirty="0"/>
              <a:t>http://</a:t>
            </a:r>
            <a:r>
              <a:rPr lang="en-US" dirty="0" err="1"/>
              <a:t>www.ironpython.info</a:t>
            </a:r>
            <a:r>
              <a:rPr lang="en-US" dirty="0"/>
              <a:t>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Basic_Handwriting_Recognition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846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21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44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691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26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306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385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916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132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404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56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107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189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772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938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46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073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95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26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660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013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8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50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082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815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451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6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07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359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440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158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33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83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494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998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40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048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4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375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279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203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321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84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0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521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460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561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2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34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Mark Glickman,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6685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9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79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86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170938" y="6337706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>
      <p:ext uri="{BB962C8B-B14F-4D97-AF65-F5344CB8AC3E}">
        <p14:creationId xmlns:p14="http://schemas.microsoft.com/office/powerpoint/2010/main" val="227315991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Glickman, Tanner</a:t>
            </a:r>
          </a:p>
        </p:txBody>
      </p:sp>
    </p:spTree>
    <p:extLst>
      <p:ext uri="{BB962C8B-B14F-4D97-AF65-F5344CB8AC3E}">
        <p14:creationId xmlns:p14="http://schemas.microsoft.com/office/powerpoint/2010/main" val="232454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963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>
      <p:ext uri="{BB962C8B-B14F-4D97-AF65-F5344CB8AC3E}">
        <p14:creationId xmlns:p14="http://schemas.microsoft.com/office/powerpoint/2010/main" val="185416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430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3" name="Picture 12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24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92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>
      <p:ext uri="{BB962C8B-B14F-4D97-AF65-F5344CB8AC3E}">
        <p14:creationId xmlns:p14="http://schemas.microsoft.com/office/powerpoint/2010/main" val="1105361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9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build-a-handwritten-text-recognition-system-using-tensorflow-2326a3487cd5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docs.google.com/spreadsheets/d/1TbgweTETX2OKgHjH16aEe88XFYHcSF68a54SGzAM0Bo/edit?usp=shar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48.png"/><Relationship Id="rId4" Type="http://schemas.openxmlformats.org/officeDocument/2006/relationships/image" Target="../media/image13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tiff"/><Relationship Id="rId4" Type="http://schemas.openxmlformats.org/officeDocument/2006/relationships/image" Target="../media/image13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tiff"/><Relationship Id="rId4" Type="http://schemas.openxmlformats.org/officeDocument/2006/relationships/image" Target="../media/image131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2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3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6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73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41.png"/><Relationship Id="rId10" Type="http://schemas.openxmlformats.org/officeDocument/2006/relationships/image" Target="../media/image76.png"/><Relationship Id="rId4" Type="http://schemas.openxmlformats.org/officeDocument/2006/relationships/image" Target="../media/image40.png"/><Relationship Id="rId9" Type="http://schemas.openxmlformats.org/officeDocument/2006/relationships/image" Target="../media/image75.png"/><Relationship Id="rId1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52.png"/><Relationship Id="rId7" Type="http://schemas.openxmlformats.org/officeDocument/2006/relationships/image" Target="../media/image460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50.png"/><Relationship Id="rId5" Type="http://schemas.openxmlformats.org/officeDocument/2006/relationships/image" Target="../media/image97.png"/><Relationship Id="rId10" Type="http://schemas.openxmlformats.org/officeDocument/2006/relationships/image" Target="../media/image49.png"/><Relationship Id="rId4" Type="http://schemas.openxmlformats.org/officeDocument/2006/relationships/image" Target="../media/image98.png"/><Relationship Id="rId9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52.png"/><Relationship Id="rId7" Type="http://schemas.openxmlformats.org/officeDocument/2006/relationships/image" Target="../media/image460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50.png"/><Relationship Id="rId5" Type="http://schemas.openxmlformats.org/officeDocument/2006/relationships/image" Target="../media/image97.png"/><Relationship Id="rId10" Type="http://schemas.openxmlformats.org/officeDocument/2006/relationships/image" Target="../media/image49.png"/><Relationship Id="rId4" Type="http://schemas.openxmlformats.org/officeDocument/2006/relationships/image" Target="../media/image98.png"/><Relationship Id="rId9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100.png"/><Relationship Id="rId7" Type="http://schemas.microsoft.com/office/2007/relationships/hdphoto" Target="../media/hdphoto1.wd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99.png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100.png"/><Relationship Id="rId7" Type="http://schemas.microsoft.com/office/2007/relationships/hdphoto" Target="../media/hdphoto1.wdp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99.png"/><Relationship Id="rId4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100.png"/><Relationship Id="rId7" Type="http://schemas.microsoft.com/office/2007/relationships/hdphoto" Target="../media/hdphoto1.wd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99.png"/><Relationship Id="rId4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100.png"/><Relationship Id="rId7" Type="http://schemas.microsoft.com/office/2007/relationships/hdphoto" Target="../media/hdphoto1.wdp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99.png"/><Relationship Id="rId4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100.png"/><Relationship Id="rId7" Type="http://schemas.microsoft.com/office/2007/relationships/hdphoto" Target="../media/hdphoto1.wd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99.png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2.09662" TargetMode="External"/><Relationship Id="rId7" Type="http://schemas.openxmlformats.org/officeDocument/2006/relationships/hyperlink" Target="https://www.microsoft.com/en-us/research/wp-content/uploads/2015/04/icassp2015_fanbo_1009.pdf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deep-writing/%20silicon-valley-a-new-episode-written-by-ai-a8f832645bc2" TargetMode="External"/><Relationship Id="rId5" Type="http://schemas.openxmlformats.org/officeDocument/2006/relationships/hyperlink" Target="http://www.hexahedria.com/2015/08/03/%20composing-music-with-recurrent-neural-networks/" TargetMode="External"/><Relationship Id="rId4" Type="http://schemas.openxmlformats.org/officeDocument/2006/relationships/hyperlink" Target="https://arxiv.org/abs/1611.03477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8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11" Type="http://schemas.openxmlformats.org/officeDocument/2006/relationships/image" Target="../media/image91.png"/><Relationship Id="rId5" Type="http://schemas.openxmlformats.org/officeDocument/2006/relationships/image" Target="../media/image83.png"/><Relationship Id="rId10" Type="http://schemas.openxmlformats.org/officeDocument/2006/relationships/image" Target="../media/image90.png"/><Relationship Id="rId4" Type="http://schemas.openxmlformats.org/officeDocument/2006/relationships/image" Target="../media/image82.png"/><Relationship Id="rId9" Type="http://schemas.openxmlformats.org/officeDocument/2006/relationships/image" Target="../media/image8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1.png"/><Relationship Id="rId18" Type="http://schemas.openxmlformats.org/officeDocument/2006/relationships/image" Target="../media/image129.png"/><Relationship Id="rId3" Type="http://schemas.openxmlformats.org/officeDocument/2006/relationships/image" Target="../media/image63.png"/><Relationship Id="rId7" Type="http://schemas.openxmlformats.org/officeDocument/2006/relationships/image" Target="../media/image82.png"/><Relationship Id="rId12" Type="http://schemas.openxmlformats.org/officeDocument/2006/relationships/image" Target="../media/image90.png"/><Relationship Id="rId17" Type="http://schemas.openxmlformats.org/officeDocument/2006/relationships/image" Target="../media/image128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3.png"/><Relationship Id="rId11" Type="http://schemas.openxmlformats.org/officeDocument/2006/relationships/image" Target="../media/image89.png"/><Relationship Id="rId5" Type="http://schemas.openxmlformats.org/officeDocument/2006/relationships/image" Target="../media/image92.png"/><Relationship Id="rId15" Type="http://schemas.openxmlformats.org/officeDocument/2006/relationships/image" Target="../media/image126.png"/><Relationship Id="rId10" Type="http://schemas.openxmlformats.org/officeDocument/2006/relationships/image" Target="../media/image95.png"/><Relationship Id="rId4" Type="http://schemas.openxmlformats.org/officeDocument/2006/relationships/image" Target="../media/image80.png"/><Relationship Id="rId9" Type="http://schemas.openxmlformats.org/officeDocument/2006/relationships/image" Target="../media/image94.png"/><Relationship Id="rId14" Type="http://schemas.openxmlformats.org/officeDocument/2006/relationships/image" Target="../media/image9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83.png"/><Relationship Id="rId18" Type="http://schemas.openxmlformats.org/officeDocument/2006/relationships/image" Target="../media/image134.png"/><Relationship Id="rId3" Type="http://schemas.openxmlformats.org/officeDocument/2006/relationships/image" Target="../media/image63.png"/><Relationship Id="rId21" Type="http://schemas.openxmlformats.org/officeDocument/2006/relationships/image" Target="../media/image137.png"/><Relationship Id="rId7" Type="http://schemas.openxmlformats.org/officeDocument/2006/relationships/image" Target="../media/image94.png"/><Relationship Id="rId12" Type="http://schemas.openxmlformats.org/officeDocument/2006/relationships/image" Target="../media/image82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0.png"/><Relationship Id="rId11" Type="http://schemas.openxmlformats.org/officeDocument/2006/relationships/image" Target="../media/image93.png"/><Relationship Id="rId5" Type="http://schemas.openxmlformats.org/officeDocument/2006/relationships/image" Target="../media/image65.png"/><Relationship Id="rId15" Type="http://schemas.openxmlformats.org/officeDocument/2006/relationships/image" Target="../media/image131.png"/><Relationship Id="rId10" Type="http://schemas.openxmlformats.org/officeDocument/2006/relationships/image" Target="../media/image91.png"/><Relationship Id="rId19" Type="http://schemas.openxmlformats.org/officeDocument/2006/relationships/image" Target="../media/image135.png"/><Relationship Id="rId4" Type="http://schemas.openxmlformats.org/officeDocument/2006/relationships/image" Target="../media/image64.png"/><Relationship Id="rId9" Type="http://schemas.openxmlformats.org/officeDocument/2006/relationships/image" Target="../media/image90.png"/><Relationship Id="rId14" Type="http://schemas.openxmlformats.org/officeDocument/2006/relationships/image" Target="../media/image9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39.png"/><Relationship Id="rId3" Type="http://schemas.openxmlformats.org/officeDocument/2006/relationships/image" Target="../media/image63.png"/><Relationship Id="rId7" Type="http://schemas.openxmlformats.org/officeDocument/2006/relationships/image" Target="../media/image82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.png"/><Relationship Id="rId11" Type="http://schemas.openxmlformats.org/officeDocument/2006/relationships/image" Target="../media/image138.png"/><Relationship Id="rId5" Type="http://schemas.openxmlformats.org/officeDocument/2006/relationships/image" Target="../media/image126.png"/><Relationship Id="rId10" Type="http://schemas.openxmlformats.org/officeDocument/2006/relationships/image" Target="../media/image96.png"/><Relationship Id="rId4" Type="http://schemas.openxmlformats.org/officeDocument/2006/relationships/image" Target="../media/image67.png"/><Relationship Id="rId9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9.png"/><Relationship Id="rId18" Type="http://schemas.openxmlformats.org/officeDocument/2006/relationships/image" Target="../media/image143.png"/><Relationship Id="rId3" Type="http://schemas.openxmlformats.org/officeDocument/2006/relationships/image" Target="../media/image63.png"/><Relationship Id="rId7" Type="http://schemas.openxmlformats.org/officeDocument/2006/relationships/image" Target="../media/image82.png"/><Relationship Id="rId12" Type="http://schemas.openxmlformats.org/officeDocument/2006/relationships/image" Target="../media/image94.png"/><Relationship Id="rId17" Type="http://schemas.openxmlformats.org/officeDocument/2006/relationships/image" Target="../media/image142.png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3.png"/><Relationship Id="rId11" Type="http://schemas.openxmlformats.org/officeDocument/2006/relationships/image" Target="../media/image140.png"/><Relationship Id="rId5" Type="http://schemas.openxmlformats.org/officeDocument/2006/relationships/image" Target="../media/image71.png"/><Relationship Id="rId15" Type="http://schemas.openxmlformats.org/officeDocument/2006/relationships/image" Target="../media/image91.png"/><Relationship Id="rId10" Type="http://schemas.openxmlformats.org/officeDocument/2006/relationships/image" Target="../media/image128.png"/><Relationship Id="rId19" Type="http://schemas.openxmlformats.org/officeDocument/2006/relationships/image" Target="../media/image144.png"/><Relationship Id="rId4" Type="http://schemas.openxmlformats.org/officeDocument/2006/relationships/image" Target="../media/image70.png"/><Relationship Id="rId9" Type="http://schemas.openxmlformats.org/officeDocument/2006/relationships/image" Target="../media/image96.png"/><Relationship Id="rId1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5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9.png"/><Relationship Id="rId5" Type="http://schemas.openxmlformats.org/officeDocument/2006/relationships/image" Target="../media/image147.png"/><Relationship Id="rId10" Type="http://schemas.openxmlformats.org/officeDocument/2006/relationships/image" Target="../media/image153.png"/><Relationship Id="rId4" Type="http://schemas.openxmlformats.org/officeDocument/2006/relationships/image" Target="../media/image146.png"/><Relationship Id="rId9" Type="http://schemas.openxmlformats.org/officeDocument/2006/relationships/image" Target="../media/image15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97.png"/><Relationship Id="rId4" Type="http://schemas.openxmlformats.org/officeDocument/2006/relationships/image" Target="../media/image9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10.png"/><Relationship Id="rId4" Type="http://schemas.openxmlformats.org/officeDocument/2006/relationships/image" Target="../media/image90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7" Type="http://schemas.openxmlformats.org/officeDocument/2006/relationships/image" Target="../media/image9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Relationship Id="rId9" Type="http://schemas.openxmlformats.org/officeDocument/2006/relationships/image" Target="../media/image94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20.png"/><Relationship Id="rId4" Type="http://schemas.openxmlformats.org/officeDocument/2006/relationships/image" Target="../media/image91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10" Type="http://schemas.openxmlformats.org/officeDocument/2006/relationships/image" Target="../media/image87.png"/><Relationship Id="rId4" Type="http://schemas.openxmlformats.org/officeDocument/2006/relationships/image" Target="../media/image178.png"/><Relationship Id="rId9" Type="http://schemas.openxmlformats.org/officeDocument/2006/relationships/image" Target="../media/image8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7" Type="http://schemas.openxmlformats.org/officeDocument/2006/relationships/image" Target="../media/image920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4.png"/><Relationship Id="rId5" Type="http://schemas.openxmlformats.org/officeDocument/2006/relationships/image" Target="../media/image900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9" Type="http://schemas.openxmlformats.org/officeDocument/2006/relationships/image" Target="../media/image940.png"/><Relationship Id="rId14" Type="http://schemas.openxmlformats.org/officeDocument/2006/relationships/image" Target="../media/image18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emf"/><Relationship Id="rId3" Type="http://schemas.openxmlformats.org/officeDocument/2006/relationships/notesSlide" Target="../notesSlides/notesSlide8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emf"/><Relationship Id="rId3" Type="http://schemas.openxmlformats.org/officeDocument/2006/relationships/notesSlide" Target="../notesSlides/notesSlide82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59.png"/><Relationship Id="rId9" Type="http://schemas.openxmlformats.org/officeDocument/2006/relationships/image" Target="../media/image16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Lecture </a:t>
            </a:r>
            <a:r>
              <a:rPr lang="en-US" sz="3600" dirty="0" smtClean="0"/>
              <a:t>14: </a:t>
            </a:r>
            <a:r>
              <a:rPr lang="en-US" sz="3600" dirty="0"/>
              <a:t>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3685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Modeling: Handwritten 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4340" b="-14340"/>
          <a:stretch/>
        </p:blipFill>
        <p:spPr>
          <a:xfrm>
            <a:off x="3993397" y="2119033"/>
            <a:ext cx="4205205" cy="2803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E35B95-5B7D-0A47-9C79-643E0E0CF838}"/>
              </a:ext>
            </a:extLst>
          </p:cNvPr>
          <p:cNvSpPr txBox="1"/>
          <p:nvPr/>
        </p:nvSpPr>
        <p:spPr>
          <a:xfrm>
            <a:off x="5163699" y="5178889"/>
            <a:ext cx="171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: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 Text</a:t>
            </a:r>
          </a:p>
        </p:txBody>
      </p:sp>
      <p:pic>
        <p:nvPicPr>
          <p:cNvPr id="77826" name="Picture 2" descr="https://cdn-images-1.medium.com/max/1600/1*6cEKOYqHG27tYwhQVvJqP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427" y="1272097"/>
            <a:ext cx="406717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61088" y="5937031"/>
            <a:ext cx="10294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towardsdatascience.com</a:t>
            </a:r>
            <a:r>
              <a:rPr lang="en-US" dirty="0">
                <a:hlinkClick r:id="rId5"/>
              </a:rPr>
              <a:t>/build-a-handwritten-text-recognition-system-using-tensorflow-2326a3487cd5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5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Modeling: </a:t>
            </a:r>
            <a:r>
              <a:rPr lang="en-US" dirty="0" smtClean="0"/>
              <a:t>Text-to-Speech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76" y="1557525"/>
            <a:ext cx="6656448" cy="2882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4BA501-0257-42A3-A69D-DD960890A4A0}"/>
              </a:ext>
            </a:extLst>
          </p:cNvPr>
          <p:cNvSpPr txBox="1"/>
          <p:nvPr/>
        </p:nvSpPr>
        <p:spPr>
          <a:xfrm>
            <a:off x="5163699" y="5178889"/>
            <a:ext cx="1811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: </a:t>
            </a:r>
            <a:r>
              <a:rPr lang="en-US" dirty="0" smtClean="0"/>
              <a:t>Text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 </a:t>
            </a:r>
            <a:r>
              <a:rPr lang="en-US" dirty="0" smtClean="0"/>
              <a:t>Audio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7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Modeling: Machine Translation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848" y="1642015"/>
            <a:ext cx="5807568" cy="2624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24C94-DCBA-9B41-B903-69B7847CC944}"/>
              </a:ext>
            </a:extLst>
          </p:cNvPr>
          <p:cNvSpPr txBox="1"/>
          <p:nvPr/>
        </p:nvSpPr>
        <p:spPr>
          <a:xfrm>
            <a:off x="5163699" y="5178889"/>
            <a:ext cx="2662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: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 Translated Text</a:t>
            </a:r>
          </a:p>
        </p:txBody>
      </p:sp>
    </p:spTree>
    <p:extLst>
      <p:ext uri="{BB962C8B-B14F-4D97-AF65-F5344CB8AC3E}">
        <p14:creationId xmlns:p14="http://schemas.microsoft.com/office/powerpoint/2010/main" val="125551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 (part 1)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6" y="0"/>
            <a:ext cx="11809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9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/>
              <a:t>can my NN do?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C5F521-5542-9E48-B44D-77C9198E22B0}"/>
              </a:ext>
            </a:extLst>
          </p:cNvPr>
          <p:cNvSpPr/>
          <p:nvPr/>
        </p:nvSpPr>
        <p:spPr>
          <a:xfrm>
            <a:off x="5247759" y="3074475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NN</a:t>
            </a: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E4B65683-7BB3-3B47-ABB4-BB3A3B2E317B}"/>
              </a:ext>
            </a:extLst>
          </p:cNvPr>
          <p:cNvSpPr/>
          <p:nvPr/>
        </p:nvSpPr>
        <p:spPr>
          <a:xfrm rot="5400000">
            <a:off x="3972316" y="3708769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1CADD940-3B0C-9248-BECA-F899803E7F43}"/>
              </a:ext>
            </a:extLst>
          </p:cNvPr>
          <p:cNvSpPr/>
          <p:nvPr/>
        </p:nvSpPr>
        <p:spPr>
          <a:xfrm rot="5400000">
            <a:off x="6784535" y="3699568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3ACAD3-CF57-EE44-998E-FC042BB30D7D}"/>
              </a:ext>
            </a:extLst>
          </p:cNvPr>
          <p:cNvSpPr txBox="1"/>
          <p:nvPr/>
        </p:nvSpPr>
        <p:spPr>
          <a:xfrm>
            <a:off x="7473445" y="3670711"/>
            <a:ext cx="5120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[George, Mary, Tom, Suzie]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D92F2B-2A39-084A-8DDD-5A61124B5EE0}"/>
              </a:ext>
            </a:extLst>
          </p:cNvPr>
          <p:cNvSpPr/>
          <p:nvPr/>
        </p:nvSpPr>
        <p:spPr>
          <a:xfrm rot="3232745">
            <a:off x="2329731" y="4427630"/>
            <a:ext cx="77676" cy="778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BEDFEB-C587-D247-9FCF-4F7AB53A9CAE}"/>
              </a:ext>
            </a:extLst>
          </p:cNvPr>
          <p:cNvSpPr/>
          <p:nvPr/>
        </p:nvSpPr>
        <p:spPr>
          <a:xfrm rot="5400000">
            <a:off x="2372137" y="4729993"/>
            <a:ext cx="192966" cy="773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B17CA5-36FD-414E-80D2-D37B343C9276}"/>
              </a:ext>
            </a:extLst>
          </p:cNvPr>
          <p:cNvGrpSpPr/>
          <p:nvPr/>
        </p:nvGrpSpPr>
        <p:grpSpPr>
          <a:xfrm>
            <a:off x="1717079" y="2247405"/>
            <a:ext cx="2127512" cy="2825988"/>
            <a:chOff x="1717079" y="2247405"/>
            <a:chExt cx="2127512" cy="282598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F6D8148-964B-B040-A953-A8DFBDC04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51" t="54239" r="47048" b="5524"/>
            <a:stretch/>
          </p:blipFill>
          <p:spPr>
            <a:xfrm>
              <a:off x="2859866" y="2247405"/>
              <a:ext cx="984725" cy="165414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192C67B-313D-A448-880F-CB5E49250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204" t="4027" r="10486" b="53481"/>
            <a:stretch/>
          </p:blipFill>
          <p:spPr>
            <a:xfrm>
              <a:off x="2507185" y="2663324"/>
              <a:ext cx="750151" cy="167066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AB326BC-1149-DC42-9712-7F284DF8E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423" t="51947" r="47456" b="6121"/>
            <a:stretch/>
          </p:blipFill>
          <p:spPr>
            <a:xfrm>
              <a:off x="2160741" y="3079244"/>
              <a:ext cx="782876" cy="165414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A43BDC6-AA7E-3149-863D-F74EC0B129D2}"/>
                </a:ext>
              </a:extLst>
            </p:cNvPr>
            <p:cNvGrpSpPr/>
            <p:nvPr/>
          </p:nvGrpSpPr>
          <p:grpSpPr>
            <a:xfrm>
              <a:off x="1717079" y="3507860"/>
              <a:ext cx="791964" cy="1565533"/>
              <a:chOff x="1717079" y="3507860"/>
              <a:chExt cx="791964" cy="156553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3A92746-2C81-1A4B-A7C7-79603CC4F1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5920" t="52135" r="7029" b="6273"/>
              <a:stretch/>
            </p:blipFill>
            <p:spPr>
              <a:xfrm>
                <a:off x="1717079" y="3507860"/>
                <a:ext cx="790106" cy="1565533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C772BF0-64BA-E942-BB5B-7B4F8996BED1}"/>
                  </a:ext>
                </a:extLst>
              </p:cNvPr>
              <p:cNvSpPr/>
              <p:nvPr/>
            </p:nvSpPr>
            <p:spPr>
              <a:xfrm rot="3494816">
                <a:off x="2386120" y="4307953"/>
                <a:ext cx="115845" cy="1300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94401DD-BA20-CF48-9AB1-644BF6B221DD}"/>
                  </a:ext>
                </a:extLst>
              </p:cNvPr>
              <p:cNvSpPr/>
              <p:nvPr/>
            </p:nvSpPr>
            <p:spPr>
              <a:xfrm rot="6834961">
                <a:off x="2336254" y="4677448"/>
                <a:ext cx="192966" cy="77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06BABD7-DF30-F940-BBEF-11401BE54E15}"/>
                  </a:ext>
                </a:extLst>
              </p:cNvPr>
              <p:cNvSpPr/>
              <p:nvPr/>
            </p:nvSpPr>
            <p:spPr>
              <a:xfrm rot="5400000">
                <a:off x="2386238" y="4517558"/>
                <a:ext cx="192966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220B6F3-6559-6B40-8F27-BDEAB6F97C75}"/>
              </a:ext>
            </a:extLst>
          </p:cNvPr>
          <p:cNvSpPr/>
          <p:nvPr/>
        </p:nvSpPr>
        <p:spPr>
          <a:xfrm rot="7094395">
            <a:off x="2298145" y="4622088"/>
            <a:ext cx="124870" cy="66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9818" y="1413164"/>
            <a:ext cx="9858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Training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 Present to the NN examples and learn from them.</a:t>
            </a:r>
          </a:p>
        </p:txBody>
      </p:sp>
    </p:spTree>
    <p:extLst>
      <p:ext uri="{BB962C8B-B14F-4D97-AF65-F5344CB8AC3E}">
        <p14:creationId xmlns:p14="http://schemas.microsoft.com/office/powerpoint/2010/main" val="88206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can my NN do?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16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CC1A49-5D66-1443-AD4A-C75D5F5A3838}"/>
              </a:ext>
            </a:extLst>
          </p:cNvPr>
          <p:cNvSpPr/>
          <p:nvPr/>
        </p:nvSpPr>
        <p:spPr>
          <a:xfrm>
            <a:off x="4972466" y="1731364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NN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C9C9F16D-A878-4D4D-85C9-09982F61CC15}"/>
              </a:ext>
            </a:extLst>
          </p:cNvPr>
          <p:cNvSpPr/>
          <p:nvPr/>
        </p:nvSpPr>
        <p:spPr>
          <a:xfrm rot="5400000">
            <a:off x="3697023" y="2365658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932940C4-34FC-6C4E-AB4B-077E6DD3D454}"/>
              </a:ext>
            </a:extLst>
          </p:cNvPr>
          <p:cNvSpPr/>
          <p:nvPr/>
        </p:nvSpPr>
        <p:spPr>
          <a:xfrm rot="5400000">
            <a:off x="6509242" y="2356457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8F85B-C78E-D54F-9B00-00AA580E57CE}"/>
              </a:ext>
            </a:extLst>
          </p:cNvPr>
          <p:cNvSpPr txBox="1"/>
          <p:nvPr/>
        </p:nvSpPr>
        <p:spPr>
          <a:xfrm>
            <a:off x="8027233" y="2373767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George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512385-FFA5-254B-A1D4-34D160A6CFDE}"/>
              </a:ext>
            </a:extLst>
          </p:cNvPr>
          <p:cNvSpPr/>
          <p:nvPr/>
        </p:nvSpPr>
        <p:spPr>
          <a:xfrm>
            <a:off x="4972466" y="4061196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NN</a:t>
            </a: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B0A38152-5546-C74C-B9A6-F42E745A0B39}"/>
              </a:ext>
            </a:extLst>
          </p:cNvPr>
          <p:cNvSpPr/>
          <p:nvPr/>
        </p:nvSpPr>
        <p:spPr>
          <a:xfrm rot="5400000">
            <a:off x="3697023" y="4695490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C6F50995-A27E-AC42-B252-C02849FF2B88}"/>
              </a:ext>
            </a:extLst>
          </p:cNvPr>
          <p:cNvSpPr/>
          <p:nvPr/>
        </p:nvSpPr>
        <p:spPr>
          <a:xfrm rot="5400000">
            <a:off x="6509242" y="4686289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B18E16-D907-B84D-B1A2-2FE14C027ABC}"/>
              </a:ext>
            </a:extLst>
          </p:cNvPr>
          <p:cNvSpPr txBox="1"/>
          <p:nvPr/>
        </p:nvSpPr>
        <p:spPr>
          <a:xfrm>
            <a:off x="8027233" y="4711394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Mary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9E38DB-D4DB-D34B-A7E5-9CD3594F3CD2}"/>
              </a:ext>
            </a:extLst>
          </p:cNvPr>
          <p:cNvGrpSpPr/>
          <p:nvPr/>
        </p:nvGrpSpPr>
        <p:grpSpPr>
          <a:xfrm>
            <a:off x="2168951" y="1731364"/>
            <a:ext cx="1273997" cy="1654140"/>
            <a:chOff x="2168951" y="1731364"/>
            <a:chExt cx="1273997" cy="165414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2168951" y="1731364"/>
              <a:ext cx="1273997" cy="165414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EC6BC9-0926-7F4C-9F95-4DA570CC1F6C}"/>
                </a:ext>
              </a:extLst>
            </p:cNvPr>
            <p:cNvSpPr/>
            <p:nvPr/>
          </p:nvSpPr>
          <p:spPr>
            <a:xfrm rot="3049164">
              <a:off x="2935834" y="2702276"/>
              <a:ext cx="413064" cy="172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273B7E8-8C4B-4141-B227-C756445680F5}"/>
                </a:ext>
              </a:extLst>
            </p:cNvPr>
            <p:cNvSpPr/>
            <p:nvPr/>
          </p:nvSpPr>
          <p:spPr>
            <a:xfrm rot="6834961">
              <a:off x="2930696" y="2738122"/>
              <a:ext cx="465302" cy="271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356807-3FB7-8941-94AB-50B59AF4CDBE}"/>
                </a:ext>
              </a:extLst>
            </p:cNvPr>
            <p:cNvSpPr/>
            <p:nvPr/>
          </p:nvSpPr>
          <p:spPr>
            <a:xfrm rot="2641231">
              <a:off x="2863632" y="2689054"/>
              <a:ext cx="98512" cy="102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16A862E-6FF9-F94E-A231-EEA2CFE3097B}"/>
                </a:ext>
              </a:extLst>
            </p:cNvPr>
            <p:cNvSpPr/>
            <p:nvPr/>
          </p:nvSpPr>
          <p:spPr>
            <a:xfrm rot="1604392">
              <a:off x="2875076" y="2891001"/>
              <a:ext cx="98512" cy="8980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BBBB06-EB88-0E45-8764-CA784241D3FF}"/>
              </a:ext>
            </a:extLst>
          </p:cNvPr>
          <p:cNvGrpSpPr/>
          <p:nvPr/>
        </p:nvGrpSpPr>
        <p:grpSpPr>
          <a:xfrm>
            <a:off x="2168951" y="4079598"/>
            <a:ext cx="1263723" cy="1654140"/>
            <a:chOff x="2168951" y="4079598"/>
            <a:chExt cx="1263723" cy="165414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AD1B3BC-7420-0947-B6D5-10A9EDA01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249" t="53072" r="1697" b="6691"/>
            <a:stretch/>
          </p:blipFill>
          <p:spPr>
            <a:xfrm>
              <a:off x="2168951" y="4079598"/>
              <a:ext cx="1263723" cy="165414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28C781-6D2E-A447-B427-D2D731CA908A}"/>
                </a:ext>
              </a:extLst>
            </p:cNvPr>
            <p:cNvSpPr/>
            <p:nvPr/>
          </p:nvSpPr>
          <p:spPr>
            <a:xfrm rot="2641231">
              <a:off x="2962073" y="5033847"/>
              <a:ext cx="79761" cy="8095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BCA1FC8-56C0-6144-B395-BCDB63285B2E}"/>
                </a:ext>
              </a:extLst>
            </p:cNvPr>
            <p:cNvSpPr/>
            <p:nvPr/>
          </p:nvSpPr>
          <p:spPr>
            <a:xfrm rot="1604392">
              <a:off x="3002741" y="5223158"/>
              <a:ext cx="77676" cy="7780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B112EF4-1EA3-A347-821F-60DDCE3AEA25}"/>
                </a:ext>
              </a:extLst>
            </p:cNvPr>
            <p:cNvSpPr/>
            <p:nvPr/>
          </p:nvSpPr>
          <p:spPr>
            <a:xfrm rot="2894751">
              <a:off x="3044229" y="5019451"/>
              <a:ext cx="362052" cy="172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B3E1BEE-840B-2043-B1E9-970F64AE43DE}"/>
                </a:ext>
              </a:extLst>
            </p:cNvPr>
            <p:cNvSpPr/>
            <p:nvPr/>
          </p:nvSpPr>
          <p:spPr>
            <a:xfrm rot="6834961">
              <a:off x="3000535" y="5093860"/>
              <a:ext cx="465302" cy="205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12489" y="1100021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Prediction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 Given an example</a:t>
            </a:r>
          </a:p>
        </p:txBody>
      </p:sp>
    </p:spTree>
    <p:extLst>
      <p:ext uri="{BB962C8B-B14F-4D97-AF65-F5344CB8AC3E}">
        <p14:creationId xmlns:p14="http://schemas.microsoft.com/office/powerpoint/2010/main" val="7863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my NN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NOT do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17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9B00B1A-553E-6F4C-ABDD-0365D1484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65" t="51947" r="-599" b="6121"/>
          <a:stretch/>
        </p:blipFill>
        <p:spPr>
          <a:xfrm>
            <a:off x="1984784" y="3092877"/>
            <a:ext cx="1273997" cy="16541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23D1562-B401-9E41-9FC7-D78D531C1D2A}"/>
              </a:ext>
            </a:extLst>
          </p:cNvPr>
          <p:cNvSpPr/>
          <p:nvPr/>
        </p:nvSpPr>
        <p:spPr>
          <a:xfrm>
            <a:off x="2435540" y="3074475"/>
            <a:ext cx="1282700" cy="16725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9FFA9A-5703-114E-92EB-10A264FABECB}"/>
              </a:ext>
            </a:extLst>
          </p:cNvPr>
          <p:cNvSpPr/>
          <p:nvPr/>
        </p:nvSpPr>
        <p:spPr>
          <a:xfrm>
            <a:off x="5247759" y="3074475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WHO IS IT?</a:t>
            </a: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C7EE8C18-F741-004F-8552-42205F55CB2A}"/>
              </a:ext>
            </a:extLst>
          </p:cNvPr>
          <p:cNvSpPr/>
          <p:nvPr/>
        </p:nvSpPr>
        <p:spPr>
          <a:xfrm rot="5400000">
            <a:off x="3972316" y="3708769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F778F3B1-3785-904D-A8AB-9B482BE14C39}"/>
              </a:ext>
            </a:extLst>
          </p:cNvPr>
          <p:cNvSpPr/>
          <p:nvPr/>
        </p:nvSpPr>
        <p:spPr>
          <a:xfrm rot="5400000">
            <a:off x="6784535" y="3699568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8512EF-45E9-CB45-9A31-F9865EB62EFD}"/>
              </a:ext>
            </a:extLst>
          </p:cNvPr>
          <p:cNvSpPr txBox="1"/>
          <p:nvPr/>
        </p:nvSpPr>
        <p:spPr>
          <a:xfrm>
            <a:off x="7866027" y="3400062"/>
            <a:ext cx="4122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Karla" pitchFamily="2" charset="0"/>
                <a:ea typeface="Karl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006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 from previous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18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895803-A369-9540-BE87-B14E7F6D97DB}"/>
              </a:ext>
            </a:extLst>
          </p:cNvPr>
          <p:cNvCxnSpPr>
            <a:cxnSpLocks/>
          </p:cNvCxnSpPr>
          <p:nvPr/>
        </p:nvCxnSpPr>
        <p:spPr>
          <a:xfrm>
            <a:off x="2720715" y="4344383"/>
            <a:ext cx="648324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75D823-71C4-594E-A792-00D6C5D732B8}"/>
              </a:ext>
            </a:extLst>
          </p:cNvPr>
          <p:cNvSpPr txBox="1"/>
          <p:nvPr/>
        </p:nvSpPr>
        <p:spPr>
          <a:xfrm>
            <a:off x="8896661" y="4414603"/>
            <a:ext cx="117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Time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94134" y="2423429"/>
            <a:ext cx="5070519" cy="1654140"/>
            <a:chOff x="3194134" y="2423429"/>
            <a:chExt cx="5070519" cy="165414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8616739" y="2425957"/>
            <a:ext cx="1733456" cy="1672542"/>
            <a:chOff x="1984784" y="3074475"/>
            <a:chExt cx="1733456" cy="167254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1984784" y="3092877"/>
              <a:ext cx="1273997" cy="165414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3D1562-B401-9E41-9FC7-D78D531C1D2A}"/>
                </a:ext>
              </a:extLst>
            </p:cNvPr>
            <p:cNvSpPr/>
            <p:nvPr/>
          </p:nvSpPr>
          <p:spPr>
            <a:xfrm>
              <a:off x="2435540" y="3074475"/>
              <a:ext cx="1282700" cy="167254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latin typeface="Karla" pitchFamily="2" charset="0"/>
                <a:ea typeface="Karl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49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Recurrent Neural Network (RNN)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19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4814571" y="3309646"/>
            <a:ext cx="3216172" cy="1672542"/>
            <a:chOff x="4281023" y="2329178"/>
            <a:chExt cx="3216172" cy="1672542"/>
          </a:xfrm>
        </p:grpSpPr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C7EE8C18-F741-004F-8552-42205F55CB2A}"/>
                </a:ext>
              </a:extLst>
            </p:cNvPr>
            <p:cNvSpPr/>
            <p:nvPr/>
          </p:nvSpPr>
          <p:spPr>
            <a:xfrm rot="5400000">
              <a:off x="3972316" y="2963472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F778F3B1-3785-904D-A8AB-9B482BE14C39}"/>
                </a:ext>
              </a:extLst>
            </p:cNvPr>
            <p:cNvSpPr/>
            <p:nvPr/>
          </p:nvSpPr>
          <p:spPr>
            <a:xfrm rot="5400000">
              <a:off x="6784535" y="2954271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B45DF79-3A56-A64E-A8D3-93259B6974D0}"/>
                </a:ext>
              </a:extLst>
            </p:cNvPr>
            <p:cNvSpPr/>
            <p:nvPr/>
          </p:nvSpPr>
          <p:spPr>
            <a:xfrm>
              <a:off x="5247759" y="2329178"/>
              <a:ext cx="1282700" cy="167254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Karla" pitchFamily="2" charset="0"/>
                  <a:ea typeface="Karla" pitchFamily="2" charset="0"/>
                </a:rPr>
                <a:t>NN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00422" y="3330680"/>
            <a:ext cx="1733456" cy="1672542"/>
            <a:chOff x="5658027" y="2392303"/>
            <a:chExt cx="1733456" cy="167254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5658027" y="2410705"/>
              <a:ext cx="1273997" cy="165414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23D1562-B401-9E41-9FC7-D78D531C1D2A}"/>
                </a:ext>
              </a:extLst>
            </p:cNvPr>
            <p:cNvSpPr/>
            <p:nvPr/>
          </p:nvSpPr>
          <p:spPr>
            <a:xfrm>
              <a:off x="6108783" y="2392303"/>
              <a:ext cx="1282700" cy="167254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latin typeface="Karla" pitchFamily="2" charset="0"/>
                <a:ea typeface="Karla" pitchFamily="2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1E8F85B-C78E-D54F-9B00-00AA580E57CE}"/>
              </a:ext>
            </a:extLst>
          </p:cNvPr>
          <p:cNvSpPr txBox="1"/>
          <p:nvPr/>
        </p:nvSpPr>
        <p:spPr>
          <a:xfrm>
            <a:off x="8418174" y="3883608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George</a:t>
            </a:r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C7EE8C18-F741-004F-8552-42205F55CB2A}"/>
              </a:ext>
            </a:extLst>
          </p:cNvPr>
          <p:cNvSpPr/>
          <p:nvPr/>
        </p:nvSpPr>
        <p:spPr>
          <a:xfrm rot="10800000">
            <a:off x="5781307" y="2842866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4844194" y="1401762"/>
            <a:ext cx="2782596" cy="907758"/>
            <a:chOff x="3194134" y="2423429"/>
            <a:chExt cx="5070519" cy="165414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47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lectures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2111143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We would prefer you have your video on, but it is OK if you have it off. 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We would prefer you have your real name.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All lectures, labs and a-sections will be live streamed and </a:t>
            </a:r>
            <a:r>
              <a:rPr lang="en-US" dirty="0" err="1" smtClean="0"/>
              <a:t>als</a:t>
            </a:r>
            <a:r>
              <a:rPr lang="en-US" dirty="0" smtClean="0"/>
              <a:t> available for viewing later on canvas/zoom.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We </a:t>
            </a:r>
            <a:r>
              <a:rPr lang="en-US" dirty="0"/>
              <a:t>will have course staff in the chat online and during lecture you can also make use of </a:t>
            </a:r>
            <a:r>
              <a:rPr lang="en-US" dirty="0">
                <a:hlinkClick r:id="rId2"/>
              </a:rPr>
              <a:t>this spreadsheet</a:t>
            </a:r>
            <a:r>
              <a:rPr lang="en-US" dirty="0"/>
              <a:t> to enter your own questions or 'up vote' those of your fellow students.</a:t>
            </a:r>
            <a:r>
              <a:rPr lang="en-US" dirty="0" smtClean="0"/>
              <a:t> 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Quizzed will be available for 24 hours.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794" y="4708749"/>
            <a:ext cx="2442596" cy="20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6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Recurrent Neural Network (RNN)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37D43A93-5616-DC40-946E-82DCB105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818" y="5486320"/>
            <a:ext cx="10051678" cy="970915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RNNs recognize the data's sequential characteristics and use patterns to predict the next likely scenario.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20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4814571" y="3309646"/>
            <a:ext cx="3216172" cy="1672542"/>
            <a:chOff x="4281023" y="2329178"/>
            <a:chExt cx="3216172" cy="1672542"/>
          </a:xfrm>
        </p:grpSpPr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C7EE8C18-F741-004F-8552-42205F55CB2A}"/>
                </a:ext>
              </a:extLst>
            </p:cNvPr>
            <p:cNvSpPr/>
            <p:nvPr/>
          </p:nvSpPr>
          <p:spPr>
            <a:xfrm rot="5400000">
              <a:off x="3972316" y="2963472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F778F3B1-3785-904D-A8AB-9B482BE14C39}"/>
                </a:ext>
              </a:extLst>
            </p:cNvPr>
            <p:cNvSpPr/>
            <p:nvPr/>
          </p:nvSpPr>
          <p:spPr>
            <a:xfrm rot="5400000">
              <a:off x="6784535" y="2954271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B45DF79-3A56-A64E-A8D3-93259B6974D0}"/>
                </a:ext>
              </a:extLst>
            </p:cNvPr>
            <p:cNvSpPr/>
            <p:nvPr/>
          </p:nvSpPr>
          <p:spPr>
            <a:xfrm>
              <a:off x="5247759" y="2329178"/>
              <a:ext cx="1282700" cy="167254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Karla" pitchFamily="2" charset="0"/>
                  <a:ea typeface="Karla" pitchFamily="2" charset="0"/>
                </a:rPr>
                <a:t>NN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00422" y="3330680"/>
            <a:ext cx="1733456" cy="1672542"/>
            <a:chOff x="5658027" y="2392303"/>
            <a:chExt cx="1733456" cy="167254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5658027" y="2410705"/>
              <a:ext cx="1273997" cy="165414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23D1562-B401-9E41-9FC7-D78D531C1D2A}"/>
                </a:ext>
              </a:extLst>
            </p:cNvPr>
            <p:cNvSpPr/>
            <p:nvPr/>
          </p:nvSpPr>
          <p:spPr>
            <a:xfrm>
              <a:off x="6108783" y="2392303"/>
              <a:ext cx="1282700" cy="167254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latin typeface="Karla" pitchFamily="2" charset="0"/>
                <a:ea typeface="Karla" pitchFamily="2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1E8F85B-C78E-D54F-9B00-00AA580E57CE}"/>
              </a:ext>
            </a:extLst>
          </p:cNvPr>
          <p:cNvSpPr txBox="1"/>
          <p:nvPr/>
        </p:nvSpPr>
        <p:spPr>
          <a:xfrm>
            <a:off x="8418174" y="3883608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George</a:t>
            </a:r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C7EE8C18-F741-004F-8552-42205F55CB2A}"/>
              </a:ext>
            </a:extLst>
          </p:cNvPr>
          <p:cNvSpPr/>
          <p:nvPr/>
        </p:nvSpPr>
        <p:spPr>
          <a:xfrm rot="10800000">
            <a:off x="5781307" y="2842866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8512EF-45E9-CB45-9A31-F9865EB62EFD}"/>
              </a:ext>
            </a:extLst>
          </p:cNvPr>
          <p:cNvSpPr txBox="1"/>
          <p:nvPr/>
        </p:nvSpPr>
        <p:spPr>
          <a:xfrm>
            <a:off x="4894774" y="1386190"/>
            <a:ext cx="352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I have seen George moving in this way before.</a:t>
            </a:r>
          </a:p>
        </p:txBody>
      </p:sp>
    </p:spTree>
    <p:extLst>
      <p:ext uri="{BB962C8B-B14F-4D97-AF65-F5344CB8AC3E}">
        <p14:creationId xmlns:p14="http://schemas.microsoft.com/office/powerpoint/2010/main" val="11202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Recurrent Neural Network (RNN)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382" y="5083899"/>
            <a:ext cx="10146562" cy="970915"/>
          </a:xfrm>
        </p:spPr>
        <p:txBody>
          <a:bodyPr/>
          <a:lstStyle/>
          <a:p>
            <a:r>
              <a:rPr lang="en-US" sz="2400" dirty="0"/>
              <a:t>Our model requires context - or contextual information - to understand the subject (he) and the direct object (it) in the sentence.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77F6DC-33EA-3441-8F53-7A0A99DF3D60}"/>
              </a:ext>
            </a:extLst>
          </p:cNvPr>
          <p:cNvSpPr/>
          <p:nvPr/>
        </p:nvSpPr>
        <p:spPr>
          <a:xfrm>
            <a:off x="5247759" y="2329178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WHO IS HE?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A527A805-0126-FF48-A012-F7E886706563}"/>
              </a:ext>
            </a:extLst>
          </p:cNvPr>
          <p:cNvSpPr/>
          <p:nvPr/>
        </p:nvSpPr>
        <p:spPr>
          <a:xfrm rot="5400000">
            <a:off x="3972316" y="2963472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DE646A21-BE2A-DC49-BBF8-EFA44F82CD76}"/>
              </a:ext>
            </a:extLst>
          </p:cNvPr>
          <p:cNvSpPr/>
          <p:nvPr/>
        </p:nvSpPr>
        <p:spPr>
          <a:xfrm rot="5400000">
            <a:off x="6784535" y="2954271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B1B3F1-AFE3-C94B-BBD5-852D347914E9}"/>
              </a:ext>
            </a:extLst>
          </p:cNvPr>
          <p:cNvSpPr txBox="1"/>
          <p:nvPr/>
        </p:nvSpPr>
        <p:spPr>
          <a:xfrm>
            <a:off x="7788829" y="2743601"/>
            <a:ext cx="3635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Karla" pitchFamily="2" charset="0"/>
                <a:ea typeface="Karla" pitchFamily="2" charset="0"/>
              </a:rPr>
              <a:t>I do not know. I need to know who said that and what he said before. Can you tell me more?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4E788D-6466-D548-BDFF-8B47C6216813}"/>
              </a:ext>
            </a:extLst>
          </p:cNvPr>
          <p:cNvSpPr txBox="1"/>
          <p:nvPr/>
        </p:nvSpPr>
        <p:spPr>
          <a:xfrm>
            <a:off x="783771" y="2971581"/>
            <a:ext cx="327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4">
                    <a:lumMod val="75000"/>
                  </a:schemeClr>
                </a:solidFill>
                <a:latin typeface="Karla" pitchFamily="2" charset="0"/>
                <a:ea typeface="Karla" pitchFamily="2" charset="0"/>
              </a:rPr>
              <a:t>He </a:t>
            </a:r>
            <a:r>
              <a:rPr lang="en-US" sz="2000" b="1" i="1" dirty="0">
                <a:solidFill>
                  <a:srgbClr val="C00000"/>
                </a:solidFill>
                <a:latin typeface="Karla" pitchFamily="2" charset="0"/>
                <a:ea typeface="Karla" pitchFamily="2" charset="0"/>
              </a:rPr>
              <a:t>told me I could have it</a:t>
            </a:r>
          </a:p>
        </p:txBody>
      </p:sp>
    </p:spTree>
    <p:extLst>
      <p:ext uri="{BB962C8B-B14F-4D97-AF65-F5344CB8AC3E}">
        <p14:creationId xmlns:p14="http://schemas.microsoft.com/office/powerpoint/2010/main" val="12209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 – Another Example with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382" y="4747365"/>
            <a:ext cx="10047687" cy="970915"/>
          </a:xfrm>
        </p:spPr>
        <p:txBody>
          <a:bodyPr/>
          <a:lstStyle/>
          <a:p>
            <a:r>
              <a:rPr lang="en-US" sz="2400" dirty="0"/>
              <a:t>After providing sequential information, the model </a:t>
            </a:r>
            <a:r>
              <a:rPr lang="en-US" sz="2400" dirty="0" smtClean="0"/>
              <a:t>recognize the </a:t>
            </a:r>
            <a:r>
              <a:rPr lang="en-US" sz="2400" dirty="0"/>
              <a:t>subject (Joe’s brother) and the </a:t>
            </a:r>
            <a:r>
              <a:rPr lang="en-US" sz="2400" dirty="0" smtClean="0"/>
              <a:t>object </a:t>
            </a:r>
            <a:r>
              <a:rPr lang="en-US" sz="2400" dirty="0"/>
              <a:t>(sweater) in the </a:t>
            </a:r>
            <a:r>
              <a:rPr lang="en-US" sz="2400" dirty="0" smtClean="0"/>
              <a:t>sentence.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77F6DC-33EA-3441-8F53-7A0A99DF3D60}"/>
              </a:ext>
            </a:extLst>
          </p:cNvPr>
          <p:cNvSpPr/>
          <p:nvPr/>
        </p:nvSpPr>
        <p:spPr>
          <a:xfrm>
            <a:off x="5247759" y="2329178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WHO IS HE?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A527A805-0126-FF48-A012-F7E886706563}"/>
              </a:ext>
            </a:extLst>
          </p:cNvPr>
          <p:cNvSpPr/>
          <p:nvPr/>
        </p:nvSpPr>
        <p:spPr>
          <a:xfrm rot="5400000">
            <a:off x="3972316" y="2963472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DE646A21-BE2A-DC49-BBF8-EFA44F82CD76}"/>
              </a:ext>
            </a:extLst>
          </p:cNvPr>
          <p:cNvSpPr/>
          <p:nvPr/>
        </p:nvSpPr>
        <p:spPr>
          <a:xfrm rot="5400000">
            <a:off x="6784535" y="2954271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B1B3F1-AFE3-C94B-BBD5-852D347914E9}"/>
              </a:ext>
            </a:extLst>
          </p:cNvPr>
          <p:cNvSpPr txBox="1"/>
          <p:nvPr/>
        </p:nvSpPr>
        <p:spPr>
          <a:xfrm>
            <a:off x="7776303" y="2556082"/>
            <a:ext cx="2864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see what you mean now! The noun “he” stands for Joe’s brother while ”it” for the sweater.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4E788D-6466-D548-BDFF-8B47C6216813}"/>
              </a:ext>
            </a:extLst>
          </p:cNvPr>
          <p:cNvSpPr txBox="1"/>
          <p:nvPr/>
        </p:nvSpPr>
        <p:spPr>
          <a:xfrm>
            <a:off x="588723" y="2574049"/>
            <a:ext cx="3475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- </a:t>
            </a:r>
            <a:r>
              <a:rPr lang="en-US" i="1" dirty="0"/>
              <a:t>Hellen: Nice sweater Joe.</a:t>
            </a:r>
          </a:p>
          <a:p>
            <a:r>
              <a:rPr lang="en-US" i="1" dirty="0"/>
              <a:t>	- Joe: Thanks,  Hellen. It used 	  to belong to my brother and  </a:t>
            </a:r>
            <a:r>
              <a:rPr lang="en-US" b="1" i="1" dirty="0">
                <a:solidFill>
                  <a:srgbClr val="C00000"/>
                </a:solidFill>
              </a:rPr>
              <a:t>he told me I could have it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601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16062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38472" y="224853"/>
            <a:ext cx="4017364" cy="569626"/>
          </a:xfrm>
          <a:prstGeom prst="rect">
            <a:avLst/>
          </a:prstGeom>
          <a:solidFill>
            <a:srgbClr val="F9F9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Batch_size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= 2048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06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74856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296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64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92863"/>
              </p:ext>
            </p:extLst>
          </p:nvPr>
        </p:nvGraphicFramePr>
        <p:xfrm>
          <a:off x="60228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98622"/>
              </p:ext>
            </p:extLst>
          </p:nvPr>
        </p:nvGraphicFramePr>
        <p:xfrm>
          <a:off x="57022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1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92863"/>
              </p:ext>
            </p:extLst>
          </p:nvPr>
        </p:nvGraphicFramePr>
        <p:xfrm>
          <a:off x="60228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98622"/>
              </p:ext>
            </p:extLst>
          </p:nvPr>
        </p:nvGraphicFramePr>
        <p:xfrm>
          <a:off x="57022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067019"/>
              </p:ext>
            </p:extLst>
          </p:nvPr>
        </p:nvGraphicFramePr>
        <p:xfrm>
          <a:off x="76716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/>
                        <a:t>39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12342"/>
              </p:ext>
            </p:extLst>
          </p:nvPr>
        </p:nvGraphicFramePr>
        <p:xfrm>
          <a:off x="73510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22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92863"/>
              </p:ext>
            </p:extLst>
          </p:nvPr>
        </p:nvGraphicFramePr>
        <p:xfrm>
          <a:off x="60228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98622"/>
              </p:ext>
            </p:extLst>
          </p:nvPr>
        </p:nvGraphicFramePr>
        <p:xfrm>
          <a:off x="57022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067019"/>
              </p:ext>
            </p:extLst>
          </p:nvPr>
        </p:nvGraphicFramePr>
        <p:xfrm>
          <a:off x="76716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/>
                        <a:t>39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12342"/>
              </p:ext>
            </p:extLst>
          </p:nvPr>
        </p:nvGraphicFramePr>
        <p:xfrm>
          <a:off x="73510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68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Windowed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is called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overlapping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windowed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dataset, since we’re windowing observations to create new. </a:t>
            </a:r>
            <a:endParaRPr lang="en-US" sz="2000" dirty="0"/>
          </a:p>
          <a:p>
            <a:r>
              <a:rPr lang="en-US" sz="2000" dirty="0"/>
              <a:t>We can easily do using a MLS: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29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718026" y="2431978"/>
            <a:ext cx="6755947" cy="1449327"/>
            <a:chOff x="2890745" y="4515588"/>
            <a:chExt cx="6755947" cy="1449327"/>
          </a:xfrm>
        </p:grpSpPr>
        <p:sp>
          <p:nvSpPr>
            <p:cNvPr id="5" name="TextBox 4"/>
            <p:cNvSpPr txBox="1"/>
            <p:nvPr/>
          </p:nvSpPr>
          <p:spPr>
            <a:xfrm>
              <a:off x="2890745" y="481845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53385" y="4515588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22739" y="4515588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92093" y="4515588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3330054" y="4972788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138382" y="4972788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884837" y="4963917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8674663" y="4941057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32182" y="47686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9256" y="5595583"/>
              <a:ext cx="94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38883" y="5595583"/>
              <a:ext cx="94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75028" y="5595583"/>
              <a:ext cx="831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839018"/>
              </p:ext>
            </p:extLst>
          </p:nvPr>
        </p:nvGraphicFramePr>
        <p:xfrm>
          <a:off x="4436118" y="4544814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935227"/>
              </p:ext>
            </p:extLst>
          </p:nvPr>
        </p:nvGraphicFramePr>
        <p:xfrm>
          <a:off x="4115610" y="4569866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515525"/>
              </p:ext>
            </p:extLst>
          </p:nvPr>
        </p:nvGraphicFramePr>
        <p:xfrm>
          <a:off x="5940918" y="4544814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403437"/>
              </p:ext>
            </p:extLst>
          </p:nvPr>
        </p:nvGraphicFramePr>
        <p:xfrm>
          <a:off x="5620410" y="4569866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303350"/>
              </p:ext>
            </p:extLst>
          </p:nvPr>
        </p:nvGraphicFramePr>
        <p:xfrm>
          <a:off x="7589718" y="4544814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846329"/>
              </p:ext>
            </p:extLst>
          </p:nvPr>
        </p:nvGraphicFramePr>
        <p:xfrm>
          <a:off x="7269210" y="4569866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Content Placeholder 2"/>
          <p:cNvSpPr txBox="1">
            <a:spLocks/>
          </p:cNvSpPr>
          <p:nvPr/>
        </p:nvSpPr>
        <p:spPr>
          <a:xfrm>
            <a:off x="1828393" y="6165229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342887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557190" indent="-214304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857216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200102" indent="-171443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1542988" indent="-171443" algn="l" defTabSz="342887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33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will produce the same results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351189" y="3953916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342887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557190" indent="-214304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857216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200102" indent="-171443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1542988" indent="-171443" algn="l" defTabSz="342887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33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But re-arranging the order of the inputs like:</a:t>
            </a:r>
          </a:p>
        </p:txBody>
      </p:sp>
    </p:spTree>
    <p:extLst>
      <p:ext uri="{BB962C8B-B14F-4D97-AF65-F5344CB8AC3E}">
        <p14:creationId xmlns:p14="http://schemas.microsoft.com/office/powerpoint/2010/main" val="39268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</a:t>
            </a:r>
            <a:r>
              <a:rPr lang="en-US" sz="2400" dirty="0"/>
              <a:t>Recurrent Neural Networks (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RNNs)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3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1" y="216531"/>
            <a:ext cx="11556697" cy="767276"/>
          </a:xfrm>
        </p:spPr>
        <p:txBody>
          <a:bodyPr/>
          <a:lstStyle/>
          <a:p>
            <a:r>
              <a:rPr lang="en-US" dirty="0"/>
              <a:t>Why not CNNs or MLPs?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4F3048-7171-43C3-A03D-1CA9C03A1C74}"/>
              </a:ext>
            </a:extLst>
          </p:cNvPr>
          <p:cNvSpPr txBox="1"/>
          <p:nvPr/>
        </p:nvSpPr>
        <p:spPr>
          <a:xfrm>
            <a:off x="1153263" y="1338901"/>
            <a:ext cx="9164688" cy="1693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MLPs/CNNs require fixed input and output size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MLPs/CNNs can’t classify inputs in multiple places </a:t>
            </a:r>
          </a:p>
        </p:txBody>
      </p:sp>
    </p:spTree>
    <p:extLst>
      <p:ext uri="{BB962C8B-B14F-4D97-AF65-F5344CB8AC3E}">
        <p14:creationId xmlns:p14="http://schemas.microsoft.com/office/powerpoint/2010/main" val="160910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Windowed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60"/>
            <a:ext cx="10327008" cy="3015099"/>
          </a:xfrm>
        </p:spPr>
        <p:txBody>
          <a:bodyPr/>
          <a:lstStyle/>
          <a:p>
            <a:r>
              <a:rPr lang="en-US" sz="2400" b="1" dirty="0"/>
              <a:t>What follows after: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`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I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got in the car and’ </a:t>
            </a:r>
            <a:r>
              <a:rPr lang="en-US" sz="2400" i="1" dirty="0"/>
              <a:t>?</a:t>
            </a:r>
          </a:p>
          <a:p>
            <a:endParaRPr lang="en-US" sz="2400" i="1" dirty="0"/>
          </a:p>
          <a:p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`drove away’ </a:t>
            </a:r>
            <a:endParaRPr lang="en-US" sz="2400" i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i="1" dirty="0"/>
          </a:p>
          <a:p>
            <a:r>
              <a:rPr lang="en-US" sz="2400" b="1" dirty="0"/>
              <a:t>What follows after</a:t>
            </a:r>
            <a:r>
              <a:rPr lang="en-US" sz="2400" i="1" dirty="0"/>
              <a:t>: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`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car the and I got’ </a:t>
            </a:r>
            <a:r>
              <a:rPr lang="en-US" sz="2400" i="1" dirty="0"/>
              <a:t>? </a:t>
            </a:r>
          </a:p>
          <a:p>
            <a:endParaRPr lang="en-US" sz="2400" i="1" dirty="0"/>
          </a:p>
          <a:p>
            <a:r>
              <a:rPr lang="en-US" sz="2400" dirty="0"/>
              <a:t>Not obvious </a:t>
            </a:r>
            <a:r>
              <a:rPr lang="en-US" sz="2400" dirty="0" smtClean="0"/>
              <a:t>that it </a:t>
            </a:r>
            <a:r>
              <a:rPr lang="en-US" sz="2400" dirty="0"/>
              <a:t>should be </a:t>
            </a:r>
            <a:r>
              <a:rPr lang="en-US" sz="2400" i="1" dirty="0"/>
              <a:t>`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drove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away’ </a:t>
            </a:r>
          </a:p>
          <a:p>
            <a:endParaRPr lang="en-US" sz="2400" i="1" dirty="0"/>
          </a:p>
          <a:p>
            <a:r>
              <a:rPr lang="en-US" sz="2400" b="1" dirty="0"/>
              <a:t>The order of words matters. </a:t>
            </a:r>
            <a:r>
              <a:rPr lang="en-US" sz="2400" b="1" dirty="0">
                <a:solidFill>
                  <a:srgbClr val="C00000"/>
                </a:solidFill>
              </a:rPr>
              <a:t>This is  true for most sequential data. </a:t>
            </a:r>
          </a:p>
          <a:p>
            <a:r>
              <a:rPr lang="en-US" sz="2400" dirty="0"/>
              <a:t>A fully connected network will not distinguish the order and therefore missing some information. </a:t>
            </a:r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3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5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4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804403" cy="2111143"/>
          </a:xfrm>
        </p:spPr>
        <p:txBody>
          <a:bodyPr/>
          <a:lstStyle/>
          <a:p>
            <a:r>
              <a:rPr lang="en-US" sz="2400" dirty="0"/>
              <a:t>Somehow the computational unit should remember what it has seen before.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8800" y="3663176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5815331" y="4941004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5816222" y="3254029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Callout 10"/>
              <p:cNvSpPr/>
              <p:nvPr/>
            </p:nvSpPr>
            <p:spPr>
              <a:xfrm>
                <a:off x="6897086" y="2819546"/>
                <a:ext cx="1843153" cy="938713"/>
              </a:xfrm>
              <a:prstGeom prst="wedgeEllipseCallout">
                <a:avLst>
                  <a:gd name="adj1" fmla="val -66025"/>
                  <a:gd name="adj2" fmla="val 89066"/>
                </a:avLst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rPr>
                  <a:t>Should 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Oval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086" y="2819546"/>
                <a:ext cx="1843153" cy="938713"/>
              </a:xfrm>
              <a:prstGeom prst="wedgeEllipseCallout">
                <a:avLst>
                  <a:gd name="adj1" fmla="val -66025"/>
                  <a:gd name="adj2" fmla="val 89066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224820" y="1902725"/>
            <a:ext cx="2412997" cy="1164242"/>
            <a:chOff x="2720715" y="2423429"/>
            <a:chExt cx="7629480" cy="329957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8895803-A369-9540-BE87-B14E7F6D97DB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15" y="4344383"/>
              <a:ext cx="648324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75D823-71C4-594E-A792-00D6C5D732B8}"/>
                </a:ext>
              </a:extLst>
            </p:cNvPr>
            <p:cNvSpPr txBox="1"/>
            <p:nvPr/>
          </p:nvSpPr>
          <p:spPr>
            <a:xfrm>
              <a:off x="8896662" y="4414602"/>
              <a:ext cx="1173613" cy="1308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616739" y="2425957"/>
              <a:ext cx="1733456" cy="1672542"/>
              <a:chOff x="1984784" y="3074475"/>
              <a:chExt cx="1733456" cy="1672542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9B00B1A-553E-6F4C-ABDD-0365D148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4365" t="51947" r="-599" b="6121"/>
              <a:stretch/>
            </p:blipFill>
            <p:spPr>
              <a:xfrm>
                <a:off x="1984784" y="3092877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23D1562-B401-9E41-9FC7-D78D531C1D2A}"/>
                  </a:ext>
                </a:extLst>
              </p:cNvPr>
              <p:cNvSpPr/>
              <p:nvPr/>
            </p:nvSpPr>
            <p:spPr>
              <a:xfrm>
                <a:off x="2435540" y="3074475"/>
                <a:ext cx="1282700" cy="1672542"/>
              </a:xfrm>
              <a:prstGeom prst="rect">
                <a:avLst/>
              </a:prstGeom>
              <a:blipFill>
                <a:blip r:embed="rId7"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latin typeface="Karla" pitchFamily="2" charset="0"/>
                  <a:ea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44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804403" cy="2111143"/>
          </a:xfrm>
        </p:spPr>
        <p:txBody>
          <a:bodyPr/>
          <a:lstStyle/>
          <a:p>
            <a:r>
              <a:rPr lang="en-US" sz="2400" dirty="0"/>
              <a:t>Somehow the computational unit should remember what it has seen before.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8800" y="3663176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Internal memory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5815331" y="4941004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5816222" y="3254029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9224820" y="1902725"/>
            <a:ext cx="2412997" cy="1164242"/>
            <a:chOff x="2720715" y="2423429"/>
            <a:chExt cx="7629480" cy="329957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8895803-A369-9540-BE87-B14E7F6D97DB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15" y="4344383"/>
              <a:ext cx="648324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75D823-71C4-594E-A792-00D6C5D732B8}"/>
                </a:ext>
              </a:extLst>
            </p:cNvPr>
            <p:cNvSpPr txBox="1"/>
            <p:nvPr/>
          </p:nvSpPr>
          <p:spPr>
            <a:xfrm>
              <a:off x="8896662" y="4414602"/>
              <a:ext cx="1173613" cy="1308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616739" y="2425957"/>
              <a:ext cx="1733456" cy="1672542"/>
              <a:chOff x="1984784" y="3074475"/>
              <a:chExt cx="1733456" cy="167254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9B00B1A-553E-6F4C-ABDD-0365D148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365" t="51947" r="-599" b="6121"/>
              <a:stretch/>
            </p:blipFill>
            <p:spPr>
              <a:xfrm>
                <a:off x="1984784" y="3092877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23D1562-B401-9E41-9FC7-D78D531C1D2A}"/>
                  </a:ext>
                </a:extLst>
              </p:cNvPr>
              <p:cNvSpPr/>
              <p:nvPr/>
            </p:nvSpPr>
            <p:spPr>
              <a:xfrm>
                <a:off x="2435540" y="3074475"/>
                <a:ext cx="1282700" cy="1672542"/>
              </a:xfrm>
              <a:prstGeom prst="rect">
                <a:avLst/>
              </a:prstGeom>
              <a:blipFill>
                <a:blip r:embed="rId6"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latin typeface="Karla" pitchFamily="2" charset="0"/>
                  <a:ea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526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804403" cy="2111143"/>
          </a:xfrm>
        </p:spPr>
        <p:txBody>
          <a:bodyPr/>
          <a:lstStyle/>
          <a:p>
            <a:r>
              <a:rPr lang="en-US" sz="2400" dirty="0"/>
              <a:t>Somehow the computational unit should remember what it has seen before.</a:t>
            </a:r>
          </a:p>
          <a:p>
            <a:r>
              <a:rPr lang="en-US" sz="2400" dirty="0"/>
              <a:t>We’ll call the information the unit’s </a:t>
            </a:r>
            <a:r>
              <a:rPr lang="en-US" sz="2400" b="1" dirty="0"/>
              <a:t>state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8800" y="3663176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Internal memory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5815331" y="4941004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5816222" y="3254029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9224820" y="1902725"/>
            <a:ext cx="2412997" cy="1164242"/>
            <a:chOff x="2720715" y="2423429"/>
            <a:chExt cx="7629480" cy="329957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8895803-A369-9540-BE87-B14E7F6D97DB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15" y="4344383"/>
              <a:ext cx="648324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75D823-71C4-594E-A792-00D6C5D732B8}"/>
                </a:ext>
              </a:extLst>
            </p:cNvPr>
            <p:cNvSpPr txBox="1"/>
            <p:nvPr/>
          </p:nvSpPr>
          <p:spPr>
            <a:xfrm>
              <a:off x="8896662" y="4414602"/>
              <a:ext cx="1173613" cy="1308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616739" y="2425957"/>
              <a:ext cx="1733456" cy="1672542"/>
              <a:chOff x="1984784" y="3074475"/>
              <a:chExt cx="1733456" cy="167254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9B00B1A-553E-6F4C-ABDD-0365D148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365" t="51947" r="-599" b="6121"/>
              <a:stretch/>
            </p:blipFill>
            <p:spPr>
              <a:xfrm>
                <a:off x="1984784" y="3092877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23D1562-B401-9E41-9FC7-D78D531C1D2A}"/>
                  </a:ext>
                </a:extLst>
              </p:cNvPr>
              <p:cNvSpPr/>
              <p:nvPr/>
            </p:nvSpPr>
            <p:spPr>
              <a:xfrm>
                <a:off x="2435540" y="3074475"/>
                <a:ext cx="1282700" cy="1672542"/>
              </a:xfrm>
              <a:prstGeom prst="rect">
                <a:avLst/>
              </a:prstGeom>
              <a:blipFill>
                <a:blip r:embed="rId6"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latin typeface="Karla" pitchFamily="2" charset="0"/>
                  <a:ea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407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38" y="983807"/>
            <a:ext cx="1080440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neural networks, once training is over, the weights do not change. This means that the network is done learning and done changing.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Then, we feed in values, and it simply applies the operations that make up the network, using the values it has learned.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But the RNN units can remember new information after training has completed. </a:t>
            </a:r>
          </a:p>
          <a:p>
            <a:pPr>
              <a:spcAft>
                <a:spcPts val="1200"/>
              </a:spcAft>
            </a:pPr>
            <a:r>
              <a:rPr lang="en-US" sz="2400" b="1" dirty="0"/>
              <a:t>That is, they’re able to keep changing after training is over.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38" y="983807"/>
            <a:ext cx="1080440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b="1" dirty="0"/>
              <a:t>Question</a:t>
            </a:r>
            <a:r>
              <a:rPr lang="en-US" sz="2400" dirty="0"/>
              <a:t>: How can we do this? How can build a unit that remembers the past?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memory or </a:t>
            </a:r>
            <a:r>
              <a:rPr lang="en-US" sz="2400" b="1" dirty="0"/>
              <a:t>state</a:t>
            </a:r>
            <a:r>
              <a:rPr lang="en-US" sz="2400" dirty="0"/>
              <a:t> can be written to a file but in RNNs, we keep it inside the recurrent unit.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In an array or in a vector! 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Work with an example: </a:t>
            </a:r>
          </a:p>
          <a:p>
            <a:pPr>
              <a:spcAft>
                <a:spcPts val="1200"/>
              </a:spcAft>
            </a:pPr>
            <a:r>
              <a:rPr lang="en-US" sz="2400" i="1" dirty="0"/>
              <a:t>Anna Sofia said her shoes are too ugly.  Her</a:t>
            </a:r>
            <a:r>
              <a:rPr lang="en-US" sz="2400" dirty="0"/>
              <a:t> here means Anna Sofia.</a:t>
            </a:r>
          </a:p>
          <a:p>
            <a:pPr>
              <a:spcAft>
                <a:spcPts val="1200"/>
              </a:spcAft>
            </a:pPr>
            <a:r>
              <a:rPr lang="en-US" sz="2400" i="1" dirty="0"/>
              <a:t>Nikolas put his keys on the table. His</a:t>
            </a:r>
            <a:r>
              <a:rPr lang="en-US" sz="2400" dirty="0"/>
              <a:t> here means Nikolas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8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38" y="983807"/>
            <a:ext cx="1080440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b="1" dirty="0"/>
              <a:t>Question: </a:t>
            </a:r>
            <a:r>
              <a:rPr lang="en-US" sz="2400" dirty="0"/>
              <a:t>How can we do this? How can build a unit that remembers the past?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memory or </a:t>
            </a:r>
            <a:r>
              <a:rPr lang="en-US" sz="2400" b="1" dirty="0"/>
              <a:t>state</a:t>
            </a:r>
            <a:r>
              <a:rPr lang="en-US" sz="2400" dirty="0"/>
              <a:t> can be written to a file but in RNNs, we keep it inside the recurrent unit.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In an array or in a vector!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32514" y="4351945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47894" y="5950547"/>
                <a:ext cx="1444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𝑒</m:t>
                      </m:r>
                      <m:r>
                        <a:rPr lang="en-US" b="0" i="1" smtClean="0">
                          <a:latin typeface="Cambria Math" charset="0"/>
                        </a:rPr>
                        <m:t>.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. </m:t>
                      </m:r>
                      <m:r>
                        <a:rPr lang="en-US" b="0" i="1" smtClean="0">
                          <a:latin typeface="Cambria Math" charset="0"/>
                        </a:rPr>
                        <m:t>h𝑖𝑠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894" y="5950547"/>
                <a:ext cx="1444690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2529443" y="4485723"/>
            <a:ext cx="1270660" cy="6468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Memory</a:t>
            </a:r>
          </a:p>
        </p:txBody>
      </p: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4806793" y="5328873"/>
            <a:ext cx="63446" cy="621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Notched Right Arrow 18"/>
          <p:cNvSpPr/>
          <p:nvPr/>
        </p:nvSpPr>
        <p:spPr>
          <a:xfrm>
            <a:off x="3942606" y="4749770"/>
            <a:ext cx="252788" cy="107239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6968835" y="3197997"/>
            <a:ext cx="3297501" cy="2061308"/>
            <a:chOff x="2681843" y="3357437"/>
            <a:chExt cx="3297501" cy="2061308"/>
          </a:xfrm>
        </p:grpSpPr>
        <p:sp>
          <p:nvSpPr>
            <p:cNvPr id="20" name="Rectangle 19"/>
            <p:cNvSpPr/>
            <p:nvPr/>
          </p:nvSpPr>
          <p:spPr>
            <a:xfrm>
              <a:off x="4484914" y="4504345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081517" y="3357437"/>
                  <a:ext cx="18978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𝑁𝑖𝑘𝑜𝑙𝑎𝑠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1517" y="3357437"/>
                  <a:ext cx="189782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1667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ounded Rectangle 21"/>
            <p:cNvSpPr/>
            <p:nvPr/>
          </p:nvSpPr>
          <p:spPr>
            <a:xfrm>
              <a:off x="2681843" y="4638123"/>
              <a:ext cx="1270660" cy="6468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Memory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 flipV="1">
              <a:off x="4925544" y="3807197"/>
              <a:ext cx="1" cy="6216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Notched Right Arrow 23"/>
            <p:cNvSpPr/>
            <p:nvPr/>
          </p:nvSpPr>
          <p:spPr>
            <a:xfrm flipH="1">
              <a:off x="4081517" y="4896975"/>
              <a:ext cx="271151" cy="100199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310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6B26F5-E0C3-C643-8D19-EAE330F2B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12192000" cy="66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5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Building an RNN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042605" y="853682"/>
            <a:ext cx="4136013" cy="2881730"/>
            <a:chOff x="3704137" y="1938937"/>
            <a:chExt cx="4617200" cy="3216993"/>
          </a:xfrm>
        </p:grpSpPr>
        <p:grpSp>
          <p:nvGrpSpPr>
            <p:cNvPr id="25" name="Group 24"/>
            <p:cNvGrpSpPr/>
            <p:nvPr/>
          </p:nvGrpSpPr>
          <p:grpSpPr>
            <a:xfrm>
              <a:off x="5504906" y="1938937"/>
              <a:ext cx="2816431" cy="2061584"/>
              <a:chOff x="4484914" y="3357161"/>
              <a:chExt cx="2816431" cy="206158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484914" y="4504345"/>
                <a:ext cx="914400" cy="9144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RNN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4683244" y="3357161"/>
                    <a:ext cx="517738" cy="412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3244" y="3357161"/>
                    <a:ext cx="517738" cy="41230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ounded Rectangle 21"/>
              <p:cNvSpPr/>
              <p:nvPr/>
            </p:nvSpPr>
            <p:spPr>
              <a:xfrm>
                <a:off x="6030685" y="4623652"/>
                <a:ext cx="1270660" cy="64684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Memory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4925544" y="3807197"/>
                <a:ext cx="1" cy="621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Notched Right Arrow 23"/>
              <p:cNvSpPr/>
              <p:nvPr/>
            </p:nvSpPr>
            <p:spPr>
              <a:xfrm>
                <a:off x="5534132" y="4847224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5787438" y="4121955"/>
              <a:ext cx="559469" cy="1033975"/>
              <a:chOff x="4606507" y="5328872"/>
              <a:chExt cx="559469" cy="10339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4606507" y="5950547"/>
                    <a:ext cx="559469" cy="412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6507" y="5950547"/>
                    <a:ext cx="559469" cy="4123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4806792" y="5328872"/>
                <a:ext cx="1" cy="621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ounded Rectangle 25"/>
            <p:cNvSpPr/>
            <p:nvPr/>
          </p:nvSpPr>
          <p:spPr>
            <a:xfrm>
              <a:off x="3704137" y="3202665"/>
              <a:ext cx="1270660" cy="6468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Memory</a:t>
              </a:r>
            </a:p>
          </p:txBody>
        </p:sp>
        <p:sp>
          <p:nvSpPr>
            <p:cNvPr id="28" name="Notched Right Arrow 27"/>
            <p:cNvSpPr/>
            <p:nvPr/>
          </p:nvSpPr>
          <p:spPr>
            <a:xfrm>
              <a:off x="5069131" y="3382663"/>
              <a:ext cx="374997" cy="196288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6264" y="3703500"/>
            <a:ext cx="10752113" cy="2507102"/>
            <a:chOff x="836264" y="3703500"/>
            <a:chExt cx="10752113" cy="2507102"/>
          </a:xfrm>
        </p:grpSpPr>
        <p:grpSp>
          <p:nvGrpSpPr>
            <p:cNvPr id="29" name="Group 28"/>
            <p:cNvGrpSpPr/>
            <p:nvPr/>
          </p:nvGrpSpPr>
          <p:grpSpPr>
            <a:xfrm>
              <a:off x="836264" y="3800140"/>
              <a:ext cx="3358438" cy="2410462"/>
              <a:chOff x="3704137" y="1939213"/>
              <a:chExt cx="4617200" cy="3313918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5504906" y="1939213"/>
                <a:ext cx="2816431" cy="2061308"/>
                <a:chOff x="4484914" y="3357437"/>
                <a:chExt cx="2816431" cy="2061308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4664373" y="3357437"/>
                      <a:ext cx="637609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4373" y="3357437"/>
                      <a:ext cx="637609" cy="50776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Rounded Rectangle 37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Memory</a:t>
                  </a:r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Notched Right Arrow 39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5658667" y="4121955"/>
                <a:ext cx="689002" cy="1131176"/>
                <a:chOff x="4477736" y="5328872"/>
                <a:chExt cx="689002" cy="113117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4477736" y="5952288"/>
                      <a:ext cx="689002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4" name="TextBox 3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77736" y="5952288"/>
                      <a:ext cx="689002" cy="50776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" name="Straight Arrow Connector 34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Rounded Rectangle 31"/>
              <p:cNvSpPr/>
              <p:nvPr/>
            </p:nvSpPr>
            <p:spPr>
              <a:xfrm>
                <a:off x="3704137" y="3202665"/>
                <a:ext cx="1270660" cy="64684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ysClr val="windowText" lastClr="000000"/>
                    </a:solidFill>
                  </a:rPr>
                  <a:t>Memory</a:t>
                </a:r>
              </a:p>
            </p:txBody>
          </p:sp>
          <p:sp>
            <p:nvSpPr>
              <p:cNvPr id="33" name="Notched Right Arrow 32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4301151" y="3770059"/>
              <a:ext cx="2365575" cy="2438178"/>
              <a:chOff x="5069131" y="1918329"/>
              <a:chExt cx="3252206" cy="3352021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5479774" y="1918329"/>
                <a:ext cx="2841563" cy="2082192"/>
                <a:chOff x="4459782" y="3336553"/>
                <a:chExt cx="2841563" cy="2082192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4459782" y="3336553"/>
                      <a:ext cx="939531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59782" y="3336553"/>
                      <a:ext cx="939531" cy="50776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0" name="Rounded Rectangle 49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Memory</a:t>
                  </a:r>
                </a:p>
              </p:txBody>
            </p:sp>
            <p:cxnSp>
              <p:nvCxnSpPr>
                <p:cNvPr id="51" name="Straight Arrow Connector 50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Notched Right Arrow 51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5504906" y="4121955"/>
                <a:ext cx="990924" cy="1148395"/>
                <a:chOff x="4323975" y="5328872"/>
                <a:chExt cx="990924" cy="11483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4323975" y="5969507"/>
                      <a:ext cx="99092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3975" y="5969507"/>
                      <a:ext cx="990924" cy="50776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Notched Right Arrow 44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755142" y="3741363"/>
              <a:ext cx="2365575" cy="2415274"/>
              <a:chOff x="5069131" y="1930857"/>
              <a:chExt cx="3252206" cy="3320533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5461279" y="1930857"/>
                <a:ext cx="2860058" cy="2069664"/>
                <a:chOff x="4441287" y="3349081"/>
                <a:chExt cx="2860058" cy="2069664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4441287" y="3349081"/>
                      <a:ext cx="939531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+2 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1287" y="3349081"/>
                      <a:ext cx="939531" cy="50776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1" name="Rounded Rectangle 60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Memory</a:t>
                  </a:r>
                </a:p>
              </p:txBody>
            </p:sp>
            <p:cxnSp>
              <p:nvCxnSpPr>
                <p:cNvPr id="62" name="Straight Arrow Connector 61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Notched Right Arrow 62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5538715" y="4121955"/>
                <a:ext cx="990925" cy="1129435"/>
                <a:chOff x="4357784" y="5328872"/>
                <a:chExt cx="990925" cy="112943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/>
                    <p:cNvSpPr txBox="1"/>
                    <p:nvPr/>
                  </p:nvSpPr>
                  <p:spPr>
                    <a:xfrm>
                      <a:off x="4357784" y="5950547"/>
                      <a:ext cx="990925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+2 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7" name="TextBox 5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7784" y="5950547"/>
                      <a:ext cx="990925" cy="50776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8" name="Straight Arrow Connector 57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Notched Right Arrow 55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9222802" y="3703500"/>
              <a:ext cx="2365575" cy="2462306"/>
              <a:chOff x="5069131" y="1878803"/>
              <a:chExt cx="3252206" cy="3385193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5475771" y="1878803"/>
                <a:ext cx="2845566" cy="2121718"/>
                <a:chOff x="4455779" y="3297027"/>
                <a:chExt cx="2845566" cy="2121718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/>
                    <p:cNvSpPr txBox="1"/>
                    <p:nvPr/>
                  </p:nvSpPr>
                  <p:spPr>
                    <a:xfrm>
                      <a:off x="4455779" y="3297027"/>
                      <a:ext cx="939531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+3 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1" name="TextBox 7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55779" y="3297027"/>
                      <a:ext cx="939531" cy="50776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1667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2" name="Rounded Rectangle 71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Memory</a:t>
                  </a:r>
                </a:p>
              </p:txBody>
            </p:sp>
            <p:cxnSp>
              <p:nvCxnSpPr>
                <p:cNvPr id="73" name="Straight Arrow Connector 72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Notched Right Arrow 73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5492260" y="4121955"/>
                <a:ext cx="990925" cy="1142041"/>
                <a:chOff x="4311329" y="5328872"/>
                <a:chExt cx="990925" cy="114204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/>
                    <p:cNvSpPr txBox="1"/>
                    <p:nvPr/>
                  </p:nvSpPr>
                  <p:spPr>
                    <a:xfrm>
                      <a:off x="4311329" y="5963153"/>
                      <a:ext cx="990925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+3 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8" name="TextBox 6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11329" y="5963153"/>
                      <a:ext cx="990925" cy="507760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9" name="Straight Arrow Connector 68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Notched Right Arrow 66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145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Structure of an RNN cell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42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755396" y="1548265"/>
            <a:ext cx="2982859" cy="3641992"/>
            <a:chOff x="3523635" y="1946440"/>
            <a:chExt cx="2048603" cy="2672835"/>
          </a:xfrm>
        </p:grpSpPr>
        <p:grpSp>
          <p:nvGrpSpPr>
            <p:cNvPr id="64" name="Group 63"/>
            <p:cNvGrpSpPr/>
            <p:nvPr/>
          </p:nvGrpSpPr>
          <p:grpSpPr>
            <a:xfrm>
              <a:off x="3523635" y="1946440"/>
              <a:ext cx="2048603" cy="2672835"/>
              <a:chOff x="5504906" y="1487855"/>
              <a:chExt cx="2816431" cy="3674628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5504906" y="1487855"/>
                <a:ext cx="2816431" cy="2512666"/>
                <a:chOff x="4484914" y="2906079"/>
                <a:chExt cx="2816431" cy="2512666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4706591" y="2906079"/>
                      <a:ext cx="437904" cy="37264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2" name="TextBox 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06591" y="2906079"/>
                      <a:ext cx="437904" cy="37264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3" name="Rounded Rectangle 72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State</a:t>
                  </a:r>
                </a:p>
              </p:txBody>
            </p:sp>
            <p:cxnSp>
              <p:nvCxnSpPr>
                <p:cNvPr id="74" name="Straight Arrow Connector 73"/>
                <p:cNvCxnSpPr/>
                <p:nvPr/>
              </p:nvCxnSpPr>
              <p:spPr>
                <a:xfrm flipH="1" flipV="1">
                  <a:off x="4925543" y="3424408"/>
                  <a:ext cx="4" cy="10044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/>
              <p:cNvGrpSpPr/>
              <p:nvPr/>
            </p:nvGrpSpPr>
            <p:grpSpPr>
              <a:xfrm>
                <a:off x="5751122" y="4121955"/>
                <a:ext cx="473200" cy="1040528"/>
                <a:chOff x="4570191" y="5328872"/>
                <a:chExt cx="473200" cy="10405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4570191" y="5996758"/>
                      <a:ext cx="473200" cy="37264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9" name="TextBox 6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0191" y="5996758"/>
                      <a:ext cx="473200" cy="37264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0" name="Straight Arrow Connector 69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" name="Curved Connector 5"/>
            <p:cNvCxnSpPr>
              <a:endCxn id="73" idx="0"/>
            </p:cNvCxnSpPr>
            <p:nvPr/>
          </p:nvCxnSpPr>
          <p:spPr>
            <a:xfrm>
              <a:off x="3844139" y="2826327"/>
              <a:ext cx="1265976" cy="369433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4220259" y="3429000"/>
              <a:ext cx="344607" cy="20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964577" y="3518060"/>
            <a:ext cx="190103" cy="1089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3" y="927829"/>
            <a:ext cx="2203130" cy="50493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34280" y="1582061"/>
            <a:ext cx="3575423" cy="3779168"/>
            <a:chOff x="6134280" y="1582061"/>
            <a:chExt cx="3575423" cy="3779168"/>
          </a:xfrm>
        </p:grpSpPr>
        <p:grpSp>
          <p:nvGrpSpPr>
            <p:cNvPr id="18" name="Group 17"/>
            <p:cNvGrpSpPr/>
            <p:nvPr/>
          </p:nvGrpSpPr>
          <p:grpSpPr>
            <a:xfrm>
              <a:off x="6134280" y="1582061"/>
              <a:ext cx="3575423" cy="3779168"/>
              <a:chOff x="6134280" y="1582061"/>
              <a:chExt cx="3575423" cy="3779168"/>
            </a:xfrm>
          </p:grpSpPr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134280" y="1582061"/>
                <a:ext cx="3575423" cy="3779168"/>
                <a:chOff x="6134280" y="1582061"/>
                <a:chExt cx="3575423" cy="3779168"/>
              </a:xfrm>
            </p:grpSpPr>
            <p:grpSp>
              <p:nvGrpSpPr>
                <p:cNvPr id="78" name="Group 77"/>
                <p:cNvGrpSpPr/>
                <p:nvPr/>
              </p:nvGrpSpPr>
              <p:grpSpPr>
                <a:xfrm>
                  <a:off x="6960148" y="1582061"/>
                  <a:ext cx="2749555" cy="3779168"/>
                  <a:chOff x="3523635" y="1969088"/>
                  <a:chExt cx="2048603" cy="2633168"/>
                </a:xfrm>
              </p:grpSpPr>
              <p:grpSp>
                <p:nvGrpSpPr>
                  <p:cNvPr id="79" name="Group 78"/>
                  <p:cNvGrpSpPr/>
                  <p:nvPr/>
                </p:nvGrpSpPr>
                <p:grpSpPr>
                  <a:xfrm>
                    <a:off x="3523635" y="1969088"/>
                    <a:ext cx="2048603" cy="2633168"/>
                    <a:chOff x="5504906" y="1518992"/>
                    <a:chExt cx="2816431" cy="3620096"/>
                  </a:xfrm>
                </p:grpSpPr>
                <p:grpSp>
                  <p:nvGrpSpPr>
                    <p:cNvPr id="82" name="Group 81"/>
                    <p:cNvGrpSpPr/>
                    <p:nvPr/>
                  </p:nvGrpSpPr>
                  <p:grpSpPr>
                    <a:xfrm>
                      <a:off x="5504906" y="1518992"/>
                      <a:ext cx="2816431" cy="2481529"/>
                      <a:chOff x="4484914" y="2937216"/>
                      <a:chExt cx="2816431" cy="2481529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7" name="TextBox 86"/>
                          <p:cNvSpPr txBox="1"/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7" name="TextBox 8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6"/>
                            <a:stretch>
                              <a:fillRect t="-41667" b="-9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88" name="Rounded Rectangle 87"/>
                      <p:cNvSpPr/>
                      <p:nvPr/>
                    </p:nvSpPr>
                    <p:spPr>
                      <a:xfrm>
                        <a:off x="6030685" y="4623652"/>
                        <a:ext cx="1270660" cy="646844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ysClr val="windowText" lastClr="000000"/>
                            </a:solidFill>
                          </a:rPr>
                          <a:t>State</a:t>
                        </a:r>
                      </a:p>
                    </p:txBody>
                  </p:sp>
                  <p:cxnSp>
                    <p:nvCxnSpPr>
                      <p:cNvPr id="89" name="Straight Arrow Connector 88"/>
                      <p:cNvCxnSpPr/>
                      <p:nvPr/>
                    </p:nvCxnSpPr>
                    <p:spPr>
                      <a:xfrm flipH="1" flipV="1">
                        <a:off x="4925543" y="3424408"/>
                        <a:ext cx="4" cy="100446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3" name="Group 82"/>
                    <p:cNvGrpSpPr/>
                    <p:nvPr/>
                  </p:nvGrpSpPr>
                  <p:grpSpPr>
                    <a:xfrm>
                      <a:off x="5771640" y="4121955"/>
                      <a:ext cx="513353" cy="1017133"/>
                      <a:chOff x="4590709" y="5328872"/>
                      <a:chExt cx="513353" cy="101713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4" name="TextBox 83"/>
                          <p:cNvSpPr txBox="1"/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4" name="TextBox 8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7"/>
                            <a:stretch>
                              <a:fillRect t="-40000" b="-9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85" name="Straight Arrow Connector 84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80" name="Curved Connector 79"/>
                  <p:cNvCxnSpPr/>
                  <p:nvPr/>
                </p:nvCxnSpPr>
                <p:spPr>
                  <a:xfrm>
                    <a:off x="3844139" y="2826327"/>
                    <a:ext cx="1265976" cy="369433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/>
                  <p:nvPr/>
                </p:nvCxnSpPr>
                <p:spPr>
                  <a:xfrm flipH="1" flipV="1">
                    <a:off x="4220259" y="3429000"/>
                    <a:ext cx="344607" cy="20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6337642" y="2152885"/>
                  <a:ext cx="9012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output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weight</a:t>
                  </a: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8453929" y="2137995"/>
                  <a:ext cx="8487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update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134280" y="4239666"/>
                  <a:ext cx="82195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input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</a:p>
              </p:txBody>
            </p:sp>
          </p:grpSp>
        </p:grpSp>
        <p:sp>
          <p:nvSpPr>
            <p:cNvPr id="39" name="Rectangle 38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63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263" y="354563"/>
            <a:ext cx="2584273" cy="254570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803267" y="5977464"/>
            <a:ext cx="1071704" cy="499960"/>
            <a:chOff x="2139551" y="5580743"/>
            <a:chExt cx="1071704" cy="49996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2300514" y="5580743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438400" y="5580743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2576286" y="5580743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139551" y="5711371"/>
                  <a:ext cx="1071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Input</a:t>
                  </a:r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9551" y="5711371"/>
                  <a:ext cx="107170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114" t="-983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Group 211"/>
          <p:cNvGrpSpPr/>
          <p:nvPr/>
        </p:nvGrpSpPr>
        <p:grpSpPr>
          <a:xfrm>
            <a:off x="3570242" y="1879395"/>
            <a:ext cx="657500" cy="2477390"/>
            <a:chOff x="3570242" y="1879395"/>
            <a:chExt cx="657500" cy="2477390"/>
          </a:xfrm>
        </p:grpSpPr>
        <p:grpSp>
          <p:nvGrpSpPr>
            <p:cNvPr id="37" name="Group 36"/>
            <p:cNvGrpSpPr/>
            <p:nvPr/>
          </p:nvGrpSpPr>
          <p:grpSpPr>
            <a:xfrm rot="5400000">
              <a:off x="2952471" y="3081514"/>
              <a:ext cx="2477390" cy="73152"/>
              <a:chOff x="1828800" y="4666343"/>
              <a:chExt cx="2477390" cy="73152"/>
            </a:xfrm>
          </p:grpSpPr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1828800" y="4666343"/>
                <a:ext cx="73152" cy="7315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2431144" y="4666343"/>
                <a:ext cx="73152" cy="7315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3033487" y="4666343"/>
                <a:ext cx="73152" cy="7315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3635830" y="4666343"/>
                <a:ext cx="73152" cy="7315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4233038" y="4666343"/>
                <a:ext cx="73152" cy="7315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2712186" y="3073534"/>
                  <a:ext cx="20854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Hidden state</a:t>
                  </a:r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712186" y="3073534"/>
                  <a:ext cx="208544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0000" r="-26667" b="-23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3" name="Group 212"/>
          <p:cNvGrpSpPr/>
          <p:nvPr/>
        </p:nvGrpSpPr>
        <p:grpSpPr>
          <a:xfrm>
            <a:off x="4227742" y="1915971"/>
            <a:ext cx="1000617" cy="2404238"/>
            <a:chOff x="4227742" y="1915971"/>
            <a:chExt cx="1000617" cy="2404238"/>
          </a:xfrm>
        </p:grpSpPr>
        <p:cxnSp>
          <p:nvCxnSpPr>
            <p:cNvPr id="72" name="Straight Arrow Connector 71"/>
            <p:cNvCxnSpPr>
              <a:stCxn id="38" idx="0"/>
              <a:endCxn id="71" idx="4"/>
            </p:cNvCxnSpPr>
            <p:nvPr/>
          </p:nvCxnSpPr>
          <p:spPr>
            <a:xfrm>
              <a:off x="4227742" y="1915971"/>
              <a:ext cx="1000617" cy="135302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39" idx="0"/>
              <a:endCxn id="71" idx="4"/>
            </p:cNvCxnSpPr>
            <p:nvPr/>
          </p:nvCxnSpPr>
          <p:spPr>
            <a:xfrm>
              <a:off x="4227742" y="2518315"/>
              <a:ext cx="1000617" cy="75068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40" idx="0"/>
              <a:endCxn id="71" idx="4"/>
            </p:cNvCxnSpPr>
            <p:nvPr/>
          </p:nvCxnSpPr>
          <p:spPr>
            <a:xfrm>
              <a:off x="4227742" y="3120658"/>
              <a:ext cx="1000617" cy="1483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1" idx="0"/>
              <a:endCxn id="71" idx="4"/>
            </p:cNvCxnSpPr>
            <p:nvPr/>
          </p:nvCxnSpPr>
          <p:spPr>
            <a:xfrm flipV="1">
              <a:off x="4227742" y="3268995"/>
              <a:ext cx="1000617" cy="45400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42" idx="0"/>
              <a:endCxn id="71" idx="4"/>
            </p:cNvCxnSpPr>
            <p:nvPr/>
          </p:nvCxnSpPr>
          <p:spPr>
            <a:xfrm flipV="1">
              <a:off x="4227742" y="3268995"/>
              <a:ext cx="1000617" cy="105121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5E5DF4-1EBD-8A40-A359-14FBB08A029B}"/>
                </a:ext>
              </a:extLst>
            </p:cNvPr>
            <p:cNvSpPr txBox="1"/>
            <p:nvPr/>
          </p:nvSpPr>
          <p:spPr>
            <a:xfrm>
              <a:off x="4664489" y="2113797"/>
              <a:ext cx="344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U</a:t>
              </a:r>
              <a:endParaRPr lang="en-US" sz="1600" dirty="0">
                <a:solidFill>
                  <a:schemeClr val="tx2"/>
                </a:solidFill>
                <a:latin typeface="Karla" pitchFamily="2" charset="0"/>
                <a:ea typeface="Karla" pitchFamily="2" charset="0"/>
              </a:endParaRPr>
            </a:p>
          </p:txBody>
        </p:sp>
      </p:grpSp>
      <p:grpSp>
        <p:nvGrpSpPr>
          <p:cNvPr id="93" name="Group 92"/>
          <p:cNvGrpSpPr>
            <a:grpSpLocks noChangeAspect="1"/>
          </p:cNvGrpSpPr>
          <p:nvPr/>
        </p:nvGrpSpPr>
        <p:grpSpPr>
          <a:xfrm>
            <a:off x="5228359" y="2217435"/>
            <a:ext cx="2103120" cy="2103120"/>
            <a:chOff x="2519318" y="2045281"/>
            <a:chExt cx="1828800" cy="1828800"/>
          </a:xfrm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 rot="5400000">
              <a:off x="2519318" y="2045281"/>
              <a:ext cx="1828800" cy="18288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2598057" y="2583543"/>
              <a:ext cx="1656751" cy="72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690476" y="4320555"/>
            <a:ext cx="2834005" cy="1696823"/>
            <a:chOff x="4682981" y="4320555"/>
            <a:chExt cx="2834005" cy="1696823"/>
          </a:xfrm>
        </p:grpSpPr>
        <p:grpSp>
          <p:nvGrpSpPr>
            <p:cNvPr id="36" name="Group 35"/>
            <p:cNvGrpSpPr/>
            <p:nvPr/>
          </p:nvGrpSpPr>
          <p:grpSpPr>
            <a:xfrm>
              <a:off x="4682981" y="4918324"/>
              <a:ext cx="2834005" cy="429768"/>
              <a:chOff x="1828800" y="4666343"/>
              <a:chExt cx="2834005" cy="429768"/>
            </a:xfrm>
          </p:grpSpPr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1828800" y="4666343"/>
                <a:ext cx="429768" cy="42976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2431143" y="4666343"/>
                <a:ext cx="429768" cy="42976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3033486" y="4666343"/>
                <a:ext cx="429768" cy="42976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3635829" y="4666343"/>
                <a:ext cx="429768" cy="42976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>
                <a:spLocks noChangeAspect="1"/>
              </p:cNvSpPr>
              <p:nvPr/>
            </p:nvSpPr>
            <p:spPr>
              <a:xfrm>
                <a:off x="4233037" y="4666343"/>
                <a:ext cx="429768" cy="42976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Straight Arrow Connector 16"/>
            <p:cNvCxnSpPr>
              <a:stCxn id="4" idx="1"/>
              <a:endCxn id="10" idx="5"/>
            </p:cNvCxnSpPr>
            <p:nvPr/>
          </p:nvCxnSpPr>
          <p:spPr>
            <a:xfrm flipH="1" flipV="1">
              <a:off x="5049811" y="5285154"/>
              <a:ext cx="926471" cy="70400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4" idx="1"/>
              <a:endCxn id="11" idx="4"/>
            </p:cNvCxnSpPr>
            <p:nvPr/>
          </p:nvCxnSpPr>
          <p:spPr>
            <a:xfrm flipH="1" flipV="1">
              <a:off x="5500208" y="5348092"/>
              <a:ext cx="476074" cy="64106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6012127" y="5362204"/>
              <a:ext cx="90424" cy="6152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4" idx="0"/>
              <a:endCxn id="13" idx="4"/>
            </p:cNvCxnSpPr>
            <p:nvPr/>
          </p:nvCxnSpPr>
          <p:spPr>
            <a:xfrm flipV="1">
              <a:off x="6005378" y="5348092"/>
              <a:ext cx="699516" cy="62937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" idx="1"/>
              <a:endCxn id="14" idx="3"/>
            </p:cNvCxnSpPr>
            <p:nvPr/>
          </p:nvCxnSpPr>
          <p:spPr>
            <a:xfrm flipV="1">
              <a:off x="5976282" y="5285154"/>
              <a:ext cx="1173874" cy="70400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7" idx="0"/>
              <a:endCxn id="10" idx="5"/>
            </p:cNvCxnSpPr>
            <p:nvPr/>
          </p:nvCxnSpPr>
          <p:spPr>
            <a:xfrm flipH="1" flipV="1">
              <a:off x="5049811" y="5285154"/>
              <a:ext cx="1093453" cy="69231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8" idx="0"/>
              <a:endCxn id="10" idx="5"/>
            </p:cNvCxnSpPr>
            <p:nvPr/>
          </p:nvCxnSpPr>
          <p:spPr>
            <a:xfrm flipH="1" flipV="1">
              <a:off x="5049811" y="5285154"/>
              <a:ext cx="1231339" cy="69231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7" idx="6"/>
              <a:endCxn id="11" idx="4"/>
            </p:cNvCxnSpPr>
            <p:nvPr/>
          </p:nvCxnSpPr>
          <p:spPr>
            <a:xfrm flipH="1" flipV="1">
              <a:off x="5500208" y="5348092"/>
              <a:ext cx="684204" cy="66928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8" idx="0"/>
              <a:endCxn id="11" idx="4"/>
            </p:cNvCxnSpPr>
            <p:nvPr/>
          </p:nvCxnSpPr>
          <p:spPr>
            <a:xfrm flipH="1" flipV="1">
              <a:off x="5500208" y="5348092"/>
              <a:ext cx="780942" cy="62937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8" idx="0"/>
              <a:endCxn id="13" idx="4"/>
            </p:cNvCxnSpPr>
            <p:nvPr/>
          </p:nvCxnSpPr>
          <p:spPr>
            <a:xfrm flipV="1">
              <a:off x="6281150" y="5348092"/>
              <a:ext cx="423744" cy="62937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8" idx="7"/>
              <a:endCxn id="14" idx="3"/>
            </p:cNvCxnSpPr>
            <p:nvPr/>
          </p:nvCxnSpPr>
          <p:spPr>
            <a:xfrm flipV="1">
              <a:off x="6310246" y="5285154"/>
              <a:ext cx="839910" cy="70400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8" idx="0"/>
              <a:endCxn id="12" idx="4"/>
            </p:cNvCxnSpPr>
            <p:nvPr/>
          </p:nvCxnSpPr>
          <p:spPr>
            <a:xfrm flipH="1" flipV="1">
              <a:off x="6102551" y="5348092"/>
              <a:ext cx="178599" cy="62937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7" idx="7"/>
              <a:endCxn id="13" idx="4"/>
            </p:cNvCxnSpPr>
            <p:nvPr/>
          </p:nvCxnSpPr>
          <p:spPr>
            <a:xfrm flipV="1">
              <a:off x="6172360" y="5348092"/>
              <a:ext cx="532534" cy="64106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" idx="0"/>
              <a:endCxn id="12" idx="4"/>
            </p:cNvCxnSpPr>
            <p:nvPr/>
          </p:nvCxnSpPr>
          <p:spPr>
            <a:xfrm flipH="1" flipV="1">
              <a:off x="6102551" y="5348092"/>
              <a:ext cx="40713" cy="62937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7" idx="0"/>
              <a:endCxn id="14" idx="3"/>
            </p:cNvCxnSpPr>
            <p:nvPr/>
          </p:nvCxnSpPr>
          <p:spPr>
            <a:xfrm flipV="1">
              <a:off x="6143264" y="5285154"/>
              <a:ext cx="1006892" cy="69231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45E5DF4-1EBD-8A40-A359-14FBB08A029B}"/>
                </a:ext>
              </a:extLst>
            </p:cNvPr>
            <p:cNvSpPr txBox="1"/>
            <p:nvPr/>
          </p:nvSpPr>
          <p:spPr>
            <a:xfrm>
              <a:off x="6777688" y="5618982"/>
              <a:ext cx="278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V</a:t>
              </a:r>
              <a:endParaRPr lang="en-US" sz="1600" dirty="0">
                <a:solidFill>
                  <a:schemeClr val="tx2"/>
                </a:solidFill>
                <a:latin typeface="Karla" pitchFamily="2" charset="0"/>
                <a:ea typeface="Karla" pitchFamily="2" charset="0"/>
              </a:endParaRPr>
            </a:p>
          </p:txBody>
        </p:sp>
        <p:cxnSp>
          <p:nvCxnSpPr>
            <p:cNvPr id="94" name="Straight Arrow Connector 93"/>
            <p:cNvCxnSpPr>
              <a:stCxn id="10" idx="0"/>
              <a:endCxn id="71" idx="6"/>
            </p:cNvCxnSpPr>
            <p:nvPr/>
          </p:nvCxnSpPr>
          <p:spPr>
            <a:xfrm flipV="1">
              <a:off x="4897865" y="4320555"/>
              <a:ext cx="1382054" cy="59776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11" idx="0"/>
              <a:endCxn id="71" idx="6"/>
            </p:cNvCxnSpPr>
            <p:nvPr/>
          </p:nvCxnSpPr>
          <p:spPr>
            <a:xfrm flipV="1">
              <a:off x="5500208" y="4320555"/>
              <a:ext cx="779711" cy="59776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12" idx="0"/>
              <a:endCxn id="71" idx="6"/>
            </p:cNvCxnSpPr>
            <p:nvPr/>
          </p:nvCxnSpPr>
          <p:spPr>
            <a:xfrm flipV="1">
              <a:off x="6102551" y="4320555"/>
              <a:ext cx="177368" cy="59776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13" idx="0"/>
              <a:endCxn id="71" idx="6"/>
            </p:cNvCxnSpPr>
            <p:nvPr/>
          </p:nvCxnSpPr>
          <p:spPr>
            <a:xfrm flipH="1" flipV="1">
              <a:off x="6279919" y="4320555"/>
              <a:ext cx="424975" cy="59776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4" idx="0"/>
              <a:endCxn id="71" idx="6"/>
            </p:cNvCxnSpPr>
            <p:nvPr/>
          </p:nvCxnSpPr>
          <p:spPr>
            <a:xfrm flipH="1" flipV="1">
              <a:off x="6279919" y="4320555"/>
              <a:ext cx="1022183" cy="59776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5285324" y="3152939"/>
                <a:ext cx="2025939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𝑉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324" y="3152939"/>
                <a:ext cx="2025939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4" name="Group 213"/>
          <p:cNvGrpSpPr/>
          <p:nvPr/>
        </p:nvGrpSpPr>
        <p:grpSpPr>
          <a:xfrm>
            <a:off x="5763228" y="2272510"/>
            <a:ext cx="1016625" cy="784062"/>
            <a:chOff x="5763228" y="2272510"/>
            <a:chExt cx="1016625" cy="784062"/>
          </a:xfrm>
        </p:grpSpPr>
        <p:sp>
          <p:nvSpPr>
            <p:cNvPr id="109" name="TextBox 108"/>
            <p:cNvSpPr txBox="1"/>
            <p:nvPr/>
          </p:nvSpPr>
          <p:spPr>
            <a:xfrm>
              <a:off x="5763228" y="2272510"/>
              <a:ext cx="10166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activation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>
                  <a:off x="5770665" y="2533352"/>
                  <a:ext cx="1001749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b="0" dirty="0" smtClean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0665" y="2533352"/>
                  <a:ext cx="1001749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049" t="-1176" r="-60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5" name="Group 214"/>
          <p:cNvGrpSpPr/>
          <p:nvPr/>
        </p:nvGrpSpPr>
        <p:grpSpPr>
          <a:xfrm>
            <a:off x="5435304" y="30131"/>
            <a:ext cx="1866798" cy="2270623"/>
            <a:chOff x="5435304" y="30131"/>
            <a:chExt cx="1866798" cy="2270623"/>
          </a:xfrm>
        </p:grpSpPr>
        <p:grpSp>
          <p:nvGrpSpPr>
            <p:cNvPr id="125" name="Group 124"/>
            <p:cNvGrpSpPr/>
            <p:nvPr/>
          </p:nvGrpSpPr>
          <p:grpSpPr>
            <a:xfrm>
              <a:off x="5442292" y="899003"/>
              <a:ext cx="1741958" cy="817093"/>
              <a:chOff x="1475569" y="4313112"/>
              <a:chExt cx="1741958" cy="817093"/>
            </a:xfrm>
          </p:grpSpPr>
          <p:sp>
            <p:nvSpPr>
              <p:cNvPr id="126" name="Oval 125"/>
              <p:cNvSpPr>
                <a:spLocks noChangeAspect="1"/>
              </p:cNvSpPr>
              <p:nvPr/>
            </p:nvSpPr>
            <p:spPr>
              <a:xfrm>
                <a:off x="1475569" y="4313112"/>
                <a:ext cx="782999" cy="782999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>
                <a:spLocks noChangeAspect="1"/>
              </p:cNvSpPr>
              <p:nvPr/>
            </p:nvSpPr>
            <p:spPr>
              <a:xfrm>
                <a:off x="2431143" y="4343821"/>
                <a:ext cx="786384" cy="786384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5" name="Straight Arrow Connector 134"/>
            <p:cNvCxnSpPr>
              <a:stCxn id="71" idx="2"/>
              <a:endCxn id="126" idx="4"/>
            </p:cNvCxnSpPr>
            <p:nvPr/>
          </p:nvCxnSpPr>
          <p:spPr>
            <a:xfrm flipH="1" flipV="1">
              <a:off x="5833792" y="1682002"/>
              <a:ext cx="446127" cy="53543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73" idx="0"/>
              <a:endCxn id="126" idx="4"/>
            </p:cNvCxnSpPr>
            <p:nvPr/>
          </p:nvCxnSpPr>
          <p:spPr>
            <a:xfrm flipH="1" flipV="1">
              <a:off x="5833792" y="1682002"/>
              <a:ext cx="316619" cy="51400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45E5DF4-1EBD-8A40-A359-14FBB08A029B}"/>
                </a:ext>
              </a:extLst>
            </p:cNvPr>
            <p:cNvSpPr txBox="1"/>
            <p:nvPr/>
          </p:nvSpPr>
          <p:spPr>
            <a:xfrm>
              <a:off x="6753704" y="1858854"/>
              <a:ext cx="5483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W</a:t>
              </a:r>
              <a:r>
                <a:rPr lang="en-US" sz="1600" baseline="-250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2</a:t>
              </a:r>
            </a:p>
          </p:txBody>
        </p:sp>
        <p:cxnSp>
          <p:nvCxnSpPr>
            <p:cNvPr id="142" name="Straight Arrow Connector 141"/>
            <p:cNvCxnSpPr>
              <a:stCxn id="172" idx="4"/>
              <a:endCxn id="126" idx="4"/>
            </p:cNvCxnSpPr>
            <p:nvPr/>
          </p:nvCxnSpPr>
          <p:spPr>
            <a:xfrm flipH="1" flipV="1">
              <a:off x="5833792" y="1682002"/>
              <a:ext cx="194190" cy="61055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70" idx="1"/>
              <a:endCxn id="126" idx="4"/>
            </p:cNvCxnSpPr>
            <p:nvPr/>
          </p:nvCxnSpPr>
          <p:spPr>
            <a:xfrm flipH="1" flipV="1">
              <a:off x="5833792" y="1682002"/>
              <a:ext cx="556980" cy="5275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71" idx="1"/>
              <a:endCxn id="126" idx="4"/>
            </p:cNvCxnSpPr>
            <p:nvPr/>
          </p:nvCxnSpPr>
          <p:spPr>
            <a:xfrm flipH="1" flipV="1">
              <a:off x="5833792" y="1682002"/>
              <a:ext cx="703394" cy="55061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71" idx="0"/>
              <a:endCxn id="127" idx="4"/>
            </p:cNvCxnSpPr>
            <p:nvPr/>
          </p:nvCxnSpPr>
          <p:spPr>
            <a:xfrm flipV="1">
              <a:off x="6566282" y="1716096"/>
              <a:ext cx="224776" cy="50483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70" idx="7"/>
              <a:endCxn id="127" idx="4"/>
            </p:cNvCxnSpPr>
            <p:nvPr/>
          </p:nvCxnSpPr>
          <p:spPr>
            <a:xfrm flipV="1">
              <a:off x="6448964" y="1716096"/>
              <a:ext cx="342094" cy="4934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71" idx="2"/>
              <a:endCxn id="127" idx="4"/>
            </p:cNvCxnSpPr>
            <p:nvPr/>
          </p:nvCxnSpPr>
          <p:spPr>
            <a:xfrm flipV="1">
              <a:off x="6279919" y="1716096"/>
              <a:ext cx="511139" cy="5013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73" idx="0"/>
              <a:endCxn id="127" idx="4"/>
            </p:cNvCxnSpPr>
            <p:nvPr/>
          </p:nvCxnSpPr>
          <p:spPr>
            <a:xfrm flipV="1">
              <a:off x="6150411" y="1716096"/>
              <a:ext cx="640647" cy="47990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172" idx="0"/>
              <a:endCxn id="127" idx="4"/>
            </p:cNvCxnSpPr>
            <p:nvPr/>
          </p:nvCxnSpPr>
          <p:spPr>
            <a:xfrm flipV="1">
              <a:off x="6027982" y="1716096"/>
              <a:ext cx="763076" cy="49663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Oval 168"/>
            <p:cNvSpPr>
              <a:spLocks noChangeAspect="1"/>
            </p:cNvSpPr>
            <p:nvPr/>
          </p:nvSpPr>
          <p:spPr>
            <a:xfrm>
              <a:off x="6247848" y="2189954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>
              <a:spLocks noChangeAspect="1"/>
            </p:cNvSpPr>
            <p:nvPr/>
          </p:nvSpPr>
          <p:spPr>
            <a:xfrm>
              <a:off x="6378720" y="2197881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>
              <a:spLocks noChangeAspect="1"/>
            </p:cNvSpPr>
            <p:nvPr/>
          </p:nvSpPr>
          <p:spPr>
            <a:xfrm>
              <a:off x="6525134" y="2220926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>
              <a:spLocks noChangeAspect="1"/>
            </p:cNvSpPr>
            <p:nvPr/>
          </p:nvSpPr>
          <p:spPr>
            <a:xfrm>
              <a:off x="5986834" y="2212729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>
              <a:spLocks noChangeAspect="1"/>
            </p:cNvSpPr>
            <p:nvPr/>
          </p:nvSpPr>
          <p:spPr>
            <a:xfrm>
              <a:off x="6109263" y="2196003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83"/>
            <p:cNvCxnSpPr/>
            <p:nvPr/>
          </p:nvCxnSpPr>
          <p:spPr>
            <a:xfrm flipV="1">
              <a:off x="5466906" y="1197381"/>
              <a:ext cx="742598" cy="402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V="1">
              <a:off x="6416457" y="1193360"/>
              <a:ext cx="742598" cy="402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/>
            <p:cNvSpPr txBox="1"/>
            <p:nvPr/>
          </p:nvSpPr>
          <p:spPr>
            <a:xfrm>
              <a:off x="5435304" y="979138"/>
              <a:ext cx="7793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activation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6401774" y="990527"/>
              <a:ext cx="7793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activation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45E5DF4-1EBD-8A40-A359-14FBB08A029B}"/>
                </a:ext>
              </a:extLst>
            </p:cNvPr>
            <p:cNvSpPr txBox="1"/>
            <p:nvPr/>
          </p:nvSpPr>
          <p:spPr>
            <a:xfrm>
              <a:off x="5457470" y="1837010"/>
              <a:ext cx="5483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W</a:t>
              </a:r>
              <a:r>
                <a:rPr lang="en-US" sz="1600" baseline="-25000" dirty="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1</a:t>
              </a:r>
              <a:endParaRPr lang="en-US" sz="1600" baseline="-25000" dirty="0">
                <a:solidFill>
                  <a:schemeClr val="tx2"/>
                </a:solidFill>
                <a:latin typeface="Karla" pitchFamily="2" charset="0"/>
                <a:ea typeface="Karl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>
                  <a:off x="5649092" y="30131"/>
                  <a:ext cx="12448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Output</a:t>
                  </a:r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9092" y="30131"/>
                  <a:ext cx="1244893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412" t="-983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199"/>
                <p:cNvSpPr txBox="1"/>
                <p:nvPr/>
              </p:nvSpPr>
              <p:spPr>
                <a:xfrm>
                  <a:off x="5510302" y="1263714"/>
                  <a:ext cx="70410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 smtClean="0"/>
                </a:p>
              </p:txBody>
            </p:sp>
          </mc:Choice>
          <mc:Fallback xmlns="">
            <p:sp>
              <p:nvSpPr>
                <p:cNvPr id="200" name="TextBox 1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302" y="1263714"/>
                  <a:ext cx="704104" cy="18466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5217" r="-870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/>
                <p:cNvSpPr txBox="1"/>
                <p:nvPr/>
              </p:nvSpPr>
              <p:spPr>
                <a:xfrm>
                  <a:off x="6424211" y="1258633"/>
                  <a:ext cx="71128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 smtClean="0"/>
                </a:p>
              </p:txBody>
            </p:sp>
          </mc:Choice>
          <mc:Fallback xmlns="">
            <p:sp>
              <p:nvSpPr>
                <p:cNvPr id="201" name="TextBox 2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211" y="1258633"/>
                  <a:ext cx="711284" cy="18466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512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" name="Straight Arrow Connector 201"/>
            <p:cNvCxnSpPr/>
            <p:nvPr/>
          </p:nvCxnSpPr>
          <p:spPr>
            <a:xfrm flipV="1">
              <a:off x="5842310" y="397704"/>
              <a:ext cx="455983" cy="4946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stCxn id="127" idx="0"/>
            </p:cNvCxnSpPr>
            <p:nvPr/>
          </p:nvCxnSpPr>
          <p:spPr>
            <a:xfrm flipH="1" flipV="1">
              <a:off x="6361611" y="389501"/>
              <a:ext cx="429447" cy="54021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Box 209"/>
          <p:cNvSpPr txBox="1"/>
          <p:nvPr/>
        </p:nvSpPr>
        <p:spPr>
          <a:xfrm>
            <a:off x="451682" y="290274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Anatomy of an RNN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35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9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each input, </a:t>
            </a:r>
            <a:r>
              <a:rPr lang="en-US" sz="2400" dirty="0">
                <a:solidFill>
                  <a:srgbClr val="0000FF"/>
                </a:solidFill>
              </a:rPr>
              <a:t>unfold network for the sequence length </a:t>
            </a:r>
            <a:r>
              <a:rPr lang="en-US" sz="2400" i="1" dirty="0">
                <a:solidFill>
                  <a:srgbClr val="0000FF"/>
                </a:solidFill>
              </a:rPr>
              <a:t>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Back-propagation: apply forward and backward pass on unfolded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Memory cost: </a:t>
            </a:r>
            <a:r>
              <a:rPr lang="en-US" sz="2400" i="1" dirty="0">
                <a:solidFill>
                  <a:srgbClr val="0000FF"/>
                </a:solidFill>
              </a:rPr>
              <a:t>O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i="1" dirty="0">
                <a:solidFill>
                  <a:srgbClr val="0000FF"/>
                </a:solidFill>
              </a:rPr>
              <a:t>T</a:t>
            </a:r>
            <a:r>
              <a:rPr lang="en-US" sz="2400" dirty="0">
                <a:solidFill>
                  <a:srgbClr val="0000FF"/>
                </a:solidFill>
              </a:rPr>
              <a:t>)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5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46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646601" y="1810512"/>
            <a:ext cx="3464246" cy="3779168"/>
            <a:chOff x="6245457" y="1582061"/>
            <a:chExt cx="3464246" cy="3779168"/>
          </a:xfrm>
        </p:grpSpPr>
        <p:grpSp>
          <p:nvGrpSpPr>
            <p:cNvPr id="29" name="Group 28"/>
            <p:cNvGrpSpPr/>
            <p:nvPr/>
          </p:nvGrpSpPr>
          <p:grpSpPr>
            <a:xfrm>
              <a:off x="6245457" y="1582061"/>
              <a:ext cx="3464246" cy="3779168"/>
              <a:chOff x="6245457" y="1582061"/>
              <a:chExt cx="3464246" cy="3779168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6245457" y="1582061"/>
                <a:ext cx="3464246" cy="3779168"/>
                <a:chOff x="6245457" y="1582061"/>
                <a:chExt cx="3464246" cy="3779168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6960148" y="1582061"/>
                  <a:ext cx="2749555" cy="3779168"/>
                  <a:chOff x="3523635" y="1969088"/>
                  <a:chExt cx="2048603" cy="2633168"/>
                </a:xfrm>
              </p:grpSpPr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3523635" y="1969088"/>
                    <a:ext cx="2048603" cy="2633168"/>
                    <a:chOff x="5504906" y="1518992"/>
                    <a:chExt cx="2816431" cy="3620096"/>
                  </a:xfrm>
                </p:grpSpPr>
                <p:grpSp>
                  <p:nvGrpSpPr>
                    <p:cNvPr id="55" name="Group 54"/>
                    <p:cNvGrpSpPr/>
                    <p:nvPr/>
                  </p:nvGrpSpPr>
                  <p:grpSpPr>
                    <a:xfrm>
                      <a:off x="5504906" y="1518992"/>
                      <a:ext cx="2816431" cy="2481529"/>
                      <a:chOff x="4484914" y="2937216"/>
                      <a:chExt cx="2816431" cy="2481529"/>
                    </a:xfrm>
                  </p:grpSpPr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0" name="TextBox 59"/>
                          <p:cNvSpPr txBox="1"/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0" name="TextBox 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3"/>
                            <a:stretch>
                              <a:fillRect t="-39344" b="-9344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61" name="Rounded Rectangle 60"/>
                      <p:cNvSpPr/>
                      <p:nvPr/>
                    </p:nvSpPr>
                    <p:spPr>
                      <a:xfrm>
                        <a:off x="6030685" y="4623652"/>
                        <a:ext cx="1270660" cy="646844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ysClr val="windowText" lastClr="000000"/>
                            </a:solidFill>
                          </a:rPr>
                          <a:t>State</a:t>
                        </a:r>
                      </a:p>
                    </p:txBody>
                  </p:sp>
                  <p:cxnSp>
                    <p:nvCxnSpPr>
                      <p:cNvPr id="62" name="Straight Arrow Connector 61"/>
                      <p:cNvCxnSpPr/>
                      <p:nvPr/>
                    </p:nvCxnSpPr>
                    <p:spPr>
                      <a:xfrm flipH="1" flipV="1">
                        <a:off x="4925543" y="3424408"/>
                        <a:ext cx="4" cy="100446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6" name="Group 55"/>
                    <p:cNvGrpSpPr/>
                    <p:nvPr/>
                  </p:nvGrpSpPr>
                  <p:grpSpPr>
                    <a:xfrm>
                      <a:off x="5771640" y="4121955"/>
                      <a:ext cx="513353" cy="1017133"/>
                      <a:chOff x="4590709" y="5328872"/>
                      <a:chExt cx="513353" cy="101713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7" name="TextBox 56"/>
                          <p:cNvSpPr txBox="1"/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57" name="TextBox 5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4"/>
                            <a:stretch>
                              <a:fillRect t="-39344" b="-9508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58" name="Straight Arrow Connector 57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3" name="Curved Connector 52"/>
                  <p:cNvCxnSpPr/>
                  <p:nvPr/>
                </p:nvCxnSpPr>
                <p:spPr>
                  <a:xfrm>
                    <a:off x="3844139" y="2826327"/>
                    <a:ext cx="1265976" cy="369433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4220259" y="3429000"/>
                    <a:ext cx="344607" cy="20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6279934" y="2152885"/>
                  <a:ext cx="10166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output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weights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8422446" y="2137995"/>
                  <a:ext cx="9117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update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weights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245457" y="4269032"/>
                  <a:ext cx="9117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input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weights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43" name="Rectangle 42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319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6068" y="3154437"/>
            <a:ext cx="4235823" cy="1487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47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681078" y="1810512"/>
            <a:ext cx="3429769" cy="3779168"/>
            <a:chOff x="6279934" y="1582061"/>
            <a:chExt cx="3429769" cy="3779168"/>
          </a:xfrm>
        </p:grpSpPr>
        <p:grpSp>
          <p:nvGrpSpPr>
            <p:cNvPr id="42" name="Group 41"/>
            <p:cNvGrpSpPr/>
            <p:nvPr/>
          </p:nvGrpSpPr>
          <p:grpSpPr>
            <a:xfrm>
              <a:off x="6279934" y="1582061"/>
              <a:ext cx="3429769" cy="3779168"/>
              <a:chOff x="6279934" y="1582061"/>
              <a:chExt cx="3429769" cy="3779168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6279934" y="1582061"/>
                <a:ext cx="3429769" cy="3779168"/>
                <a:chOff x="6279934" y="1582061"/>
                <a:chExt cx="3429769" cy="3779168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6960148" y="1582061"/>
                  <a:ext cx="2749555" cy="3779168"/>
                  <a:chOff x="3523635" y="1969088"/>
                  <a:chExt cx="2048603" cy="2633168"/>
                </a:xfrm>
              </p:grpSpPr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3523635" y="1969088"/>
                    <a:ext cx="2048603" cy="2633168"/>
                    <a:chOff x="5504906" y="1518992"/>
                    <a:chExt cx="2816431" cy="3620096"/>
                  </a:xfrm>
                </p:grpSpPr>
                <p:grpSp>
                  <p:nvGrpSpPr>
                    <p:cNvPr id="55" name="Group 54"/>
                    <p:cNvGrpSpPr/>
                    <p:nvPr/>
                  </p:nvGrpSpPr>
                  <p:grpSpPr>
                    <a:xfrm>
                      <a:off x="5504906" y="1518992"/>
                      <a:ext cx="2816431" cy="2481529"/>
                      <a:chOff x="4484914" y="2937216"/>
                      <a:chExt cx="2816431" cy="2481529"/>
                    </a:xfrm>
                  </p:grpSpPr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0" name="TextBox 59"/>
                          <p:cNvSpPr txBox="1"/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0" name="TextBox 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3"/>
                            <a:stretch>
                              <a:fillRect t="-39344" b="-9344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61" name="Rounded Rectangle 60"/>
                      <p:cNvSpPr/>
                      <p:nvPr/>
                    </p:nvSpPr>
                    <p:spPr>
                      <a:xfrm>
                        <a:off x="6030685" y="4623652"/>
                        <a:ext cx="1270660" cy="646844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ysClr val="windowText" lastClr="000000"/>
                            </a:solidFill>
                          </a:rPr>
                          <a:t>State</a:t>
                        </a:r>
                      </a:p>
                    </p:txBody>
                  </p:sp>
                  <p:cxnSp>
                    <p:nvCxnSpPr>
                      <p:cNvPr id="62" name="Straight Arrow Connector 61"/>
                      <p:cNvCxnSpPr/>
                      <p:nvPr/>
                    </p:nvCxnSpPr>
                    <p:spPr>
                      <a:xfrm flipH="1" flipV="1">
                        <a:off x="4925543" y="3424408"/>
                        <a:ext cx="4" cy="100446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6" name="Group 55"/>
                    <p:cNvGrpSpPr/>
                    <p:nvPr/>
                  </p:nvGrpSpPr>
                  <p:grpSpPr>
                    <a:xfrm>
                      <a:off x="5771640" y="4121955"/>
                      <a:ext cx="513353" cy="1017133"/>
                      <a:chOff x="4590709" y="5328872"/>
                      <a:chExt cx="513353" cy="101713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7" name="TextBox 56"/>
                          <p:cNvSpPr txBox="1"/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57" name="TextBox 5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4"/>
                            <a:stretch>
                              <a:fillRect t="-39344" b="-9508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58" name="Straight Arrow Connector 57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3" name="Curved Connector 52"/>
                  <p:cNvCxnSpPr/>
                  <p:nvPr/>
                </p:nvCxnSpPr>
                <p:spPr>
                  <a:xfrm>
                    <a:off x="3844139" y="2826327"/>
                    <a:ext cx="1265976" cy="369433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4220259" y="3429000"/>
                    <a:ext cx="344607" cy="20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6279934" y="2152885"/>
                  <a:ext cx="10166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output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weights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8422446" y="2137995"/>
                  <a:ext cx="9117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update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weights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43" name="Rectangle 42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667987" y="4791283"/>
            <a:ext cx="1016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input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weights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99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6068" y="3154437"/>
            <a:ext cx="4235823" cy="1487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48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361292" y="1810512"/>
            <a:ext cx="2749555" cy="3779168"/>
            <a:chOff x="6960148" y="1582061"/>
            <a:chExt cx="2749555" cy="3779168"/>
          </a:xfrm>
        </p:grpSpPr>
        <p:grpSp>
          <p:nvGrpSpPr>
            <p:cNvPr id="42" name="Group 41"/>
            <p:cNvGrpSpPr/>
            <p:nvPr/>
          </p:nvGrpSpPr>
          <p:grpSpPr>
            <a:xfrm>
              <a:off x="6960148" y="1582061"/>
              <a:ext cx="2749555" cy="3779168"/>
              <a:chOff x="6960148" y="1582061"/>
              <a:chExt cx="2749555" cy="3779168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6960148" y="1582061"/>
                <a:ext cx="2749555" cy="3779168"/>
                <a:chOff x="3523635" y="1969088"/>
                <a:chExt cx="2048603" cy="2633168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3523635" y="1969088"/>
                  <a:ext cx="2048603" cy="2633168"/>
                  <a:chOff x="5504906" y="1518992"/>
                  <a:chExt cx="2816431" cy="3620096"/>
                </a:xfrm>
              </p:grpSpPr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5504906" y="1518992"/>
                    <a:ext cx="2816431" cy="2481529"/>
                    <a:chOff x="4484914" y="2937216"/>
                    <a:chExt cx="2816431" cy="2481529"/>
                  </a:xfrm>
                </p:grpSpPr>
                <p:sp>
                  <p:nvSpPr>
                    <p:cNvPr id="59" name="Rectangle 58"/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0" name="TextBox 59"/>
                        <p:cNvSpPr txBox="1"/>
                        <p:nvPr/>
                      </p:nvSpPr>
                      <p:spPr>
                        <a:xfrm>
                          <a:off x="4688012" y="2937216"/>
                          <a:ext cx="475061" cy="3537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60" name="TextBox 5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88012" y="2937216"/>
                          <a:ext cx="475061" cy="353786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t="-39344" b="-9344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61" name="Rounded Rectangle 60"/>
                    <p:cNvSpPr/>
                    <p:nvPr/>
                  </p:nvSpPr>
                  <p:spPr>
                    <a:xfrm>
                      <a:off x="6030685" y="4623652"/>
                      <a:ext cx="1270660" cy="64684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State</a:t>
                      </a:r>
                    </a:p>
                  </p:txBody>
                </p:sp>
                <p:cxnSp>
                  <p:nvCxnSpPr>
                    <p:cNvPr id="62" name="Straight Arrow Connector 61"/>
                    <p:cNvCxnSpPr/>
                    <p:nvPr/>
                  </p:nvCxnSpPr>
                  <p:spPr>
                    <a:xfrm flipH="1" flipV="1">
                      <a:off x="4925543" y="3424408"/>
                      <a:ext cx="4" cy="100446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5771640" y="4121955"/>
                    <a:ext cx="513353" cy="1017133"/>
                    <a:chOff x="4590709" y="5328872"/>
                    <a:chExt cx="513353" cy="101713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7" name="TextBox 56"/>
                        <p:cNvSpPr txBox="1"/>
                        <p:nvPr/>
                      </p:nvSpPr>
                      <p:spPr>
                        <a:xfrm>
                          <a:off x="4590709" y="5992219"/>
                          <a:ext cx="513353" cy="3537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7" name="TextBox 56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90709" y="5992219"/>
                          <a:ext cx="513353" cy="353786"/>
                        </a:xfrm>
                        <a:prstGeom prst="rect">
                          <a:avLst/>
                        </a:prstGeom>
                        <a:blipFill rotWithShape="0">
                          <a:blip r:embed="rId4"/>
                          <a:stretch>
                            <a:fillRect t="-39344" b="-9508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58" name="Straight Arrow Connector 57"/>
                    <p:cNvCxnSpPr/>
                    <p:nvPr/>
                  </p:nvCxnSpPr>
                  <p:spPr>
                    <a:xfrm flipH="1" flipV="1">
                      <a:off x="4806792" y="5328872"/>
                      <a:ext cx="1" cy="621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53" name="Curved Connector 52"/>
                <p:cNvCxnSpPr/>
                <p:nvPr/>
              </p:nvCxnSpPr>
              <p:spPr>
                <a:xfrm>
                  <a:off x="3844139" y="2826327"/>
                  <a:ext cx="1265976" cy="369433"/>
                </a:xfrm>
                <a:prstGeom prst="curvedConnector2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4220259" y="3429000"/>
                  <a:ext cx="344607" cy="20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Rectangle 42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D9A355-D526-734B-9A7B-E19E329A16B4}"/>
              </a:ext>
            </a:extLst>
          </p:cNvPr>
          <p:cNvSpPr txBox="1"/>
          <p:nvPr/>
        </p:nvSpPr>
        <p:spPr>
          <a:xfrm>
            <a:off x="6419284" y="2497405"/>
            <a:ext cx="250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Update Weights: 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C40C9A-2251-6F43-AFEC-DB796D3CD5E2}"/>
              </a:ext>
            </a:extLst>
          </p:cNvPr>
          <p:cNvSpPr txBox="1"/>
          <p:nvPr/>
        </p:nvSpPr>
        <p:spPr>
          <a:xfrm>
            <a:off x="3537514" y="2504185"/>
            <a:ext cx="255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Output Weights: 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5E5DF4-1EBD-8A40-A359-14FBB08A029B}"/>
              </a:ext>
            </a:extLst>
          </p:cNvPr>
          <p:cNvSpPr txBox="1"/>
          <p:nvPr/>
        </p:nvSpPr>
        <p:spPr>
          <a:xfrm>
            <a:off x="3452275" y="4791283"/>
            <a:ext cx="224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Input Weights: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67515" y="3027474"/>
                <a:ext cx="535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515" y="3027474"/>
                <a:ext cx="535146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43077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82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8477A0-B0DC-184E-9BC4-048CD1CCFA9B}"/>
                  </a:ext>
                </a:extLst>
              </p:cNvPr>
              <p:cNvSpPr/>
              <p:nvPr/>
            </p:nvSpPr>
            <p:spPr>
              <a:xfrm>
                <a:off x="1587740" y="5251160"/>
                <a:ext cx="9673447" cy="1258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You have two activation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which serves as the activation for the hidden state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pitchFamily="2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which is the  activation of the output. In the example shown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pitchFamily="2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was the identity.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 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258477A0-B0DC-184E-9BC4-048CD1CCF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740" y="5251160"/>
                <a:ext cx="9673447" cy="1258678"/>
              </a:xfrm>
              <a:prstGeom prst="rect">
                <a:avLst/>
              </a:prstGeom>
              <a:blipFill rotWithShape="0">
                <a:blip r:embed="rId3"/>
                <a:stretch>
                  <a:fillRect l="-945" t="-3865" r="-1323" b="-7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/>
          <p:cNvGrpSpPr/>
          <p:nvPr/>
        </p:nvGrpSpPr>
        <p:grpSpPr>
          <a:xfrm>
            <a:off x="2617941" y="1795372"/>
            <a:ext cx="7331949" cy="3175355"/>
            <a:chOff x="2617941" y="1795372"/>
            <a:chExt cx="7331949" cy="317535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01DB4DE-1E02-0F45-B97F-B1D34B6EFB0E}"/>
                </a:ext>
              </a:extLst>
            </p:cNvPr>
            <p:cNvGrpSpPr/>
            <p:nvPr/>
          </p:nvGrpSpPr>
          <p:grpSpPr>
            <a:xfrm>
              <a:off x="2617941" y="1795622"/>
              <a:ext cx="2252999" cy="3175105"/>
              <a:chOff x="1847590" y="1795622"/>
              <a:chExt cx="2252999" cy="31751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7F9EA8A-DBA0-A84E-B9E0-DC86481186C1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xmlns="" id="{67F9EA8A-DBA0-A84E-B9E0-DC86481186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E2893C3-54A8-A644-BF74-5B57866CC49E}"/>
                  </a:ext>
                </a:extLst>
              </p:cNvPr>
              <p:cNvSpPr/>
              <p:nvPr/>
            </p:nvSpPr>
            <p:spPr>
              <a:xfrm>
                <a:off x="1847590" y="2595838"/>
                <a:ext cx="1401536" cy="123556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B5EBBF4F-72BD-E244-8D50-DFB74F66D598}"/>
                  </a:ext>
                </a:extLst>
              </p:cNvPr>
              <p:cNvCxnSpPr/>
              <p:nvPr/>
            </p:nvCxnSpPr>
            <p:spPr>
              <a:xfrm flipV="1">
                <a:off x="2553156" y="4037895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FD7CED32-F1BB-C242-AB45-CE251A1455F7}"/>
                  </a:ext>
                </a:extLst>
              </p:cNvPr>
              <p:cNvCxnSpPr/>
              <p:nvPr/>
            </p:nvCxnSpPr>
            <p:spPr>
              <a:xfrm flipV="1">
                <a:off x="2553156" y="1795622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41BABEBC-E528-3D49-A043-A5CA1ED0AF7D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−2 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xmlns="" id="{41BABEBC-E528-3D49-A043-A5CA1ED0AF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B156CC8-DAB0-5740-873C-13B50F98EFB0}"/>
                  </a:ext>
                </a:extLst>
              </p:cNvPr>
              <p:cNvSpPr txBox="1"/>
              <p:nvPr/>
            </p:nvSpPr>
            <p:spPr>
              <a:xfrm>
                <a:off x="2622841" y="4112086"/>
                <a:ext cx="398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V</a:t>
                </a: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97976A9-5FFB-AA47-A4E9-EF49C4B111DF}"/>
                  </a:ext>
                </a:extLst>
              </p:cNvPr>
              <p:cNvGrpSpPr/>
              <p:nvPr/>
            </p:nvGrpSpPr>
            <p:grpSpPr>
              <a:xfrm>
                <a:off x="3551259" y="2830152"/>
                <a:ext cx="549330" cy="405584"/>
                <a:chOff x="3297419" y="2271293"/>
                <a:chExt cx="435909" cy="321843"/>
              </a:xfrm>
            </p:grpSpPr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0BA8D9E5-773C-1644-9799-F035399B5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97419" y="2593136"/>
                  <a:ext cx="435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68B8893-E06C-2D4B-AACD-BBEBAC1E0F9D}"/>
                    </a:ext>
                  </a:extLst>
                </p:cNvPr>
                <p:cNvSpPr txBox="1"/>
                <p:nvPr/>
              </p:nvSpPr>
              <p:spPr>
                <a:xfrm>
                  <a:off x="3376335" y="2271293"/>
                  <a:ext cx="332142" cy="227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U</a:t>
                  </a:r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E1C17F-FC41-6143-9D05-4DCC1FB070D8}"/>
                  </a:ext>
                </a:extLst>
              </p:cNvPr>
              <p:cNvSpPr txBox="1"/>
              <p:nvPr/>
            </p:nvSpPr>
            <p:spPr>
              <a:xfrm>
                <a:off x="2607694" y="2018530"/>
                <a:ext cx="491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W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FFE38C0-2194-5942-96A6-880AF46BE6E8}"/>
                </a:ext>
              </a:extLst>
            </p:cNvPr>
            <p:cNvGrpSpPr/>
            <p:nvPr/>
          </p:nvGrpSpPr>
          <p:grpSpPr>
            <a:xfrm>
              <a:off x="5173073" y="1795372"/>
              <a:ext cx="2252999" cy="3175105"/>
              <a:chOff x="1847590" y="1795622"/>
              <a:chExt cx="2252999" cy="31751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E0A8BDA1-82A4-1741-A045-085661EFD83F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xmlns="" id="{E0A8BDA1-82A4-1741-A045-085661EFD8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CE31A22-AC1A-CE45-B53D-53555E5167E8}"/>
                  </a:ext>
                </a:extLst>
              </p:cNvPr>
              <p:cNvSpPr/>
              <p:nvPr/>
            </p:nvSpPr>
            <p:spPr>
              <a:xfrm>
                <a:off x="1847590" y="2595838"/>
                <a:ext cx="1401536" cy="123556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B68B1A6C-4C7C-F347-95DC-039FDD49513E}"/>
                  </a:ext>
                </a:extLst>
              </p:cNvPr>
              <p:cNvCxnSpPr/>
              <p:nvPr/>
            </p:nvCxnSpPr>
            <p:spPr>
              <a:xfrm flipV="1">
                <a:off x="2553156" y="4037895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3B2D6F37-EF7C-1847-B551-4438B51D8650}"/>
                  </a:ext>
                </a:extLst>
              </p:cNvPr>
              <p:cNvCxnSpPr/>
              <p:nvPr/>
            </p:nvCxnSpPr>
            <p:spPr>
              <a:xfrm flipV="1">
                <a:off x="2553156" y="1795622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03F2765C-E4A8-4545-8BAC-EDE31D18DB17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xmlns="" id="{03F2765C-E4A8-4545-8BAC-EDE31D18DB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F8191BC-3165-914F-BF80-894739C4A7A9}"/>
                  </a:ext>
                </a:extLst>
              </p:cNvPr>
              <p:cNvSpPr txBox="1"/>
              <p:nvPr/>
            </p:nvSpPr>
            <p:spPr>
              <a:xfrm>
                <a:off x="2622841" y="4112086"/>
                <a:ext cx="398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V</a:t>
                </a: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BCF9A26-EC28-A040-9D1A-5540E2E32F86}"/>
                  </a:ext>
                </a:extLst>
              </p:cNvPr>
              <p:cNvGrpSpPr/>
              <p:nvPr/>
            </p:nvGrpSpPr>
            <p:grpSpPr>
              <a:xfrm>
                <a:off x="3551259" y="2830152"/>
                <a:ext cx="549330" cy="405584"/>
                <a:chOff x="3297419" y="2271293"/>
                <a:chExt cx="435909" cy="321843"/>
              </a:xfrm>
            </p:grpSpPr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0F634DBA-DBF8-C246-8379-CBA8D8529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97419" y="2593136"/>
                  <a:ext cx="435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03EF0D24-1DB0-AF46-B387-064BA55E2026}"/>
                    </a:ext>
                  </a:extLst>
                </p:cNvPr>
                <p:cNvSpPr txBox="1"/>
                <p:nvPr/>
              </p:nvSpPr>
              <p:spPr>
                <a:xfrm>
                  <a:off x="3376335" y="2271293"/>
                  <a:ext cx="332142" cy="227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U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D76686F-A64D-7E4F-A218-41E8D51AE8D8}"/>
                  </a:ext>
                </a:extLst>
              </p:cNvPr>
              <p:cNvSpPr txBox="1"/>
              <p:nvPr/>
            </p:nvSpPr>
            <p:spPr>
              <a:xfrm>
                <a:off x="2607694" y="2018530"/>
                <a:ext cx="491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W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0229F8-89F2-AE47-8746-463B05D5ADF5}"/>
                </a:ext>
              </a:extLst>
            </p:cNvPr>
            <p:cNvGrpSpPr/>
            <p:nvPr/>
          </p:nvGrpSpPr>
          <p:grpSpPr>
            <a:xfrm>
              <a:off x="7696891" y="1795372"/>
              <a:ext cx="2252999" cy="3175105"/>
              <a:chOff x="1847590" y="1795622"/>
              <a:chExt cx="2252999" cy="31751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BA685704-4937-5348-B4E1-FBF8B0EAA04A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xmlns="" id="{BA685704-4937-5348-B4E1-FBF8B0EAA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08EDEC1-B7A0-934A-8B09-6092BDEE8D6C}"/>
                  </a:ext>
                </a:extLst>
              </p:cNvPr>
              <p:cNvSpPr/>
              <p:nvPr/>
            </p:nvSpPr>
            <p:spPr>
              <a:xfrm>
                <a:off x="1847590" y="2595838"/>
                <a:ext cx="1401536" cy="123556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471E651E-8546-7840-90BF-9C5868CD9C24}"/>
                  </a:ext>
                </a:extLst>
              </p:cNvPr>
              <p:cNvCxnSpPr/>
              <p:nvPr/>
            </p:nvCxnSpPr>
            <p:spPr>
              <a:xfrm flipV="1">
                <a:off x="2553156" y="4037895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39AB76F-2A7B-7043-8BDC-3E7E24D79D91}"/>
                  </a:ext>
                </a:extLst>
              </p:cNvPr>
              <p:cNvCxnSpPr/>
              <p:nvPr/>
            </p:nvCxnSpPr>
            <p:spPr>
              <a:xfrm flipV="1">
                <a:off x="2553156" y="1795622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3DF0BD9-EF36-6749-B34F-E0291F8D1DF2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xmlns="" id="{B3DF0BD9-EF36-6749-B34F-E0291F8D1D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762143-CAA8-6949-89BB-8DF1ED33DA78}"/>
                  </a:ext>
                </a:extLst>
              </p:cNvPr>
              <p:cNvSpPr txBox="1"/>
              <p:nvPr/>
            </p:nvSpPr>
            <p:spPr>
              <a:xfrm>
                <a:off x="2622841" y="4112086"/>
                <a:ext cx="398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V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A7E8AFF1-0DF9-8749-9894-06F010FBBAD3}"/>
                  </a:ext>
                </a:extLst>
              </p:cNvPr>
              <p:cNvGrpSpPr/>
              <p:nvPr/>
            </p:nvGrpSpPr>
            <p:grpSpPr>
              <a:xfrm>
                <a:off x="3551259" y="2830152"/>
                <a:ext cx="549330" cy="405584"/>
                <a:chOff x="3297419" y="2271293"/>
                <a:chExt cx="435909" cy="321843"/>
              </a:xfrm>
            </p:grpSpPr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73846840-E6E6-E943-9108-C0846BADC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97419" y="2593136"/>
                  <a:ext cx="435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EEA712E-3D8C-BB4D-BAA2-09390A7E444B}"/>
                    </a:ext>
                  </a:extLst>
                </p:cNvPr>
                <p:cNvSpPr txBox="1"/>
                <p:nvPr/>
              </p:nvSpPr>
              <p:spPr>
                <a:xfrm>
                  <a:off x="3376335" y="2271293"/>
                  <a:ext cx="332142" cy="227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U</a:t>
                  </a: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48C5A8F-426E-B84F-A7E1-C68439065D4C}"/>
                  </a:ext>
                </a:extLst>
              </p:cNvPr>
              <p:cNvSpPr txBox="1"/>
              <p:nvPr/>
            </p:nvSpPr>
            <p:spPr>
              <a:xfrm>
                <a:off x="2607694" y="2018530"/>
                <a:ext cx="491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W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068777" y="1390815"/>
            <a:ext cx="5602546" cy="376878"/>
            <a:chOff x="3068777" y="1390815"/>
            <a:chExt cx="5602546" cy="3768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10F0F22-878A-4975-9B4D-056F5B9D9189}"/>
                    </a:ext>
                  </a:extLst>
                </p:cNvPr>
                <p:cNvSpPr txBox="1"/>
                <p:nvPr/>
              </p:nvSpPr>
              <p:spPr>
                <a:xfrm>
                  <a:off x="3068777" y="1404709"/>
                  <a:ext cx="499864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200" dirty="0"/>
                    <a:t>t-2</a:t>
                  </a: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310F0F22-878A-4975-9B4D-056F5B9D9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8777" y="1404709"/>
                  <a:ext cx="499864" cy="36298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667" r="-731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10F0F22-878A-4975-9B4D-056F5B9D9189}"/>
                    </a:ext>
                  </a:extLst>
                </p:cNvPr>
                <p:cNvSpPr txBox="1"/>
                <p:nvPr/>
              </p:nvSpPr>
              <p:spPr>
                <a:xfrm>
                  <a:off x="5602322" y="1396174"/>
                  <a:ext cx="499864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200" dirty="0"/>
                    <a:t>t-1</a:t>
                  </a: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310F0F22-878A-4975-9B4D-056F5B9D9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22" y="1396174"/>
                  <a:ext cx="499864" cy="36298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667" r="-731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310F0F22-878A-4975-9B4D-056F5B9D9189}"/>
                    </a:ext>
                  </a:extLst>
                </p:cNvPr>
                <p:cNvSpPr txBox="1"/>
                <p:nvPr/>
              </p:nvSpPr>
              <p:spPr>
                <a:xfrm>
                  <a:off x="8171459" y="1390815"/>
                  <a:ext cx="499864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200" dirty="0"/>
                    <a:t>t</a:t>
                  </a: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310F0F22-878A-4975-9B4D-056F5B9D9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459" y="1390815"/>
                  <a:ext cx="499864" cy="36298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1667" r="-731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561" y="958134"/>
            <a:ext cx="2008504" cy="130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9D1E-3ED0-494E-B5B3-DF888FC1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11" y="121007"/>
            <a:ext cx="11493416" cy="767276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DB0F5-EA70-2242-AA19-B5F0D4712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Light" panose="020B0402020203020204" pitchFamily="34" charset="77"/>
              </a:rPr>
              <a:t>Many classification and regression tasks involve data that is assumed to be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independent and identically distributed (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i.i.d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.). </a:t>
            </a:r>
            <a:r>
              <a:rPr lang="en-US" dirty="0">
                <a:latin typeface="Avenir Light" panose="020B0402020203020204" pitchFamily="34" charset="77"/>
              </a:rPr>
              <a:t>For example: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24DCD-ECF5-6548-AEB6-1F0F3695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BE88E-72DD-5446-A1EE-2158D3963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420" y="2781299"/>
            <a:ext cx="1607553" cy="2020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092F89-244F-7F46-861C-806E2190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781299"/>
            <a:ext cx="1758950" cy="20197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CA644E-9259-124B-9E16-C2EA550D678D}"/>
              </a:ext>
            </a:extLst>
          </p:cNvPr>
          <p:cNvSpPr txBox="1">
            <a:spLocks/>
          </p:cNvSpPr>
          <p:nvPr/>
        </p:nvSpPr>
        <p:spPr>
          <a:xfrm>
            <a:off x="638175" y="496613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Detecting lung cancer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C1D3D9-E67A-9141-A095-F0F117017325}"/>
              </a:ext>
            </a:extLst>
          </p:cNvPr>
          <p:cNvSpPr txBox="1">
            <a:spLocks/>
          </p:cNvSpPr>
          <p:nvPr/>
        </p:nvSpPr>
        <p:spPr>
          <a:xfrm>
            <a:off x="4348746" y="496613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Face recognition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8029A2-3D57-1746-80E2-82748AAFCDD7}"/>
              </a:ext>
            </a:extLst>
          </p:cNvPr>
          <p:cNvSpPr txBox="1">
            <a:spLocks/>
          </p:cNvSpPr>
          <p:nvPr/>
        </p:nvSpPr>
        <p:spPr>
          <a:xfrm>
            <a:off x="8255570" y="496613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Risk of heart attack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A17CD-5379-6B4D-9315-C4797034F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506" y="2523985"/>
            <a:ext cx="3059964" cy="22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3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617941" y="1390815"/>
            <a:ext cx="7331949" cy="3579912"/>
            <a:chOff x="2617941" y="1390815"/>
            <a:chExt cx="7331949" cy="3579912"/>
          </a:xfrm>
        </p:grpSpPr>
        <p:grpSp>
          <p:nvGrpSpPr>
            <p:cNvPr id="5" name="Group 4"/>
            <p:cNvGrpSpPr/>
            <p:nvPr/>
          </p:nvGrpSpPr>
          <p:grpSpPr>
            <a:xfrm>
              <a:off x="2617941" y="1795372"/>
              <a:ext cx="7331949" cy="3175355"/>
              <a:chOff x="2617941" y="1795372"/>
              <a:chExt cx="7331949" cy="317535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01DB4DE-1E02-0F45-B97F-B1D34B6EFB0E}"/>
                  </a:ext>
                </a:extLst>
              </p:cNvPr>
              <p:cNvGrpSpPr/>
              <p:nvPr/>
            </p:nvGrpSpPr>
            <p:grpSpPr>
              <a:xfrm>
                <a:off x="2617941" y="1795622"/>
                <a:ext cx="2252999" cy="3175105"/>
                <a:chOff x="1847590" y="1795622"/>
                <a:chExt cx="2252999" cy="3175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67F9EA8A-DBA0-A84E-B9E0-DC86481186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−2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xmlns="" id="{67F9EA8A-DBA0-A84E-B9E0-DC86481186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E2893C3-54A8-A644-BF74-5B57866CC49E}"/>
                    </a:ext>
                  </a:extLst>
                </p:cNvPr>
                <p:cNvSpPr/>
                <p:nvPr/>
              </p:nvSpPr>
              <p:spPr>
                <a:xfrm>
                  <a:off x="1847590" y="2595838"/>
                  <a:ext cx="1401536" cy="1235565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B5EBBF4F-72BD-E244-8D50-DFB74F66D598}"/>
                    </a:ext>
                  </a:extLst>
                </p:cNvPr>
                <p:cNvCxnSpPr/>
                <p:nvPr/>
              </p:nvCxnSpPr>
              <p:spPr>
                <a:xfrm flipV="1">
                  <a:off x="2553156" y="4037895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FD7CED32-F1BB-C242-AB45-CE251A1455F7}"/>
                    </a:ext>
                  </a:extLst>
                </p:cNvPr>
                <p:cNvCxnSpPr/>
                <p:nvPr/>
              </p:nvCxnSpPr>
              <p:spPr>
                <a:xfrm flipV="1">
                  <a:off x="2553156" y="1795622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41BABEBC-E528-3D49-A043-A5CA1ED0AF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−2 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xmlns="" id="{41BABEBC-E528-3D49-A043-A5CA1ED0AF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B156CC8-DAB0-5740-873C-13B50F98EFB0}"/>
                    </a:ext>
                  </a:extLst>
                </p:cNvPr>
                <p:cNvSpPr txBox="1"/>
                <p:nvPr/>
              </p:nvSpPr>
              <p:spPr>
                <a:xfrm>
                  <a:off x="2622841" y="4112086"/>
                  <a:ext cx="398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V</a:t>
                  </a:r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F97976A9-5FFB-AA47-A4E9-EF49C4B111DF}"/>
                    </a:ext>
                  </a:extLst>
                </p:cNvPr>
                <p:cNvGrpSpPr/>
                <p:nvPr/>
              </p:nvGrpSpPr>
              <p:grpSpPr>
                <a:xfrm>
                  <a:off x="3551259" y="2830152"/>
                  <a:ext cx="549330" cy="405584"/>
                  <a:chOff x="3297419" y="2271293"/>
                  <a:chExt cx="435909" cy="321843"/>
                </a:xfrm>
              </p:grpSpPr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0BA8D9E5-773C-1644-9799-F035399B54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7419" y="2593136"/>
                    <a:ext cx="435909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68B8893-E06C-2D4B-AACD-BBEBAC1E0F9D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335" y="2271293"/>
                    <a:ext cx="332142" cy="227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pitchFamily="2" charset="0"/>
                        <a:ea typeface="Karla" pitchFamily="2" charset="0"/>
                      </a:rPr>
                      <a:t>U</a:t>
                    </a:r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DE1C17F-FC41-6143-9D05-4DCC1FB070D8}"/>
                    </a:ext>
                  </a:extLst>
                </p:cNvPr>
                <p:cNvSpPr txBox="1"/>
                <p:nvPr/>
              </p:nvSpPr>
              <p:spPr>
                <a:xfrm>
                  <a:off x="2607694" y="2018530"/>
                  <a:ext cx="491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W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0FFE38C0-2194-5942-96A6-880AF46BE6E8}"/>
                  </a:ext>
                </a:extLst>
              </p:cNvPr>
              <p:cNvGrpSpPr/>
              <p:nvPr/>
            </p:nvGrpSpPr>
            <p:grpSpPr>
              <a:xfrm>
                <a:off x="5173073" y="1795372"/>
                <a:ext cx="2252999" cy="3175105"/>
                <a:chOff x="1847590" y="1795622"/>
                <a:chExt cx="2252999" cy="3175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E0A8BDA1-82A4-1741-A045-085661EFD83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xmlns="" id="{E0A8BDA1-82A4-1741-A045-085661EFD83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3CE31A22-AC1A-CE45-B53D-53555E5167E8}"/>
                    </a:ext>
                  </a:extLst>
                </p:cNvPr>
                <p:cNvSpPr/>
                <p:nvPr/>
              </p:nvSpPr>
              <p:spPr>
                <a:xfrm>
                  <a:off x="1847590" y="2595838"/>
                  <a:ext cx="1401536" cy="1235565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B68B1A6C-4C7C-F347-95DC-039FDD49513E}"/>
                    </a:ext>
                  </a:extLst>
                </p:cNvPr>
                <p:cNvCxnSpPr/>
                <p:nvPr/>
              </p:nvCxnSpPr>
              <p:spPr>
                <a:xfrm flipV="1">
                  <a:off x="2553156" y="4037895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3B2D6F37-EF7C-1847-B551-4438B51D8650}"/>
                    </a:ext>
                  </a:extLst>
                </p:cNvPr>
                <p:cNvCxnSpPr/>
                <p:nvPr/>
              </p:nvCxnSpPr>
              <p:spPr>
                <a:xfrm flipV="1">
                  <a:off x="2553156" y="1795622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03F2765C-E4A8-4545-8BAC-EDE31D18DB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xmlns="" id="{03F2765C-E4A8-4545-8BAC-EDE31D18DB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F8191BC-3165-914F-BF80-894739C4A7A9}"/>
                    </a:ext>
                  </a:extLst>
                </p:cNvPr>
                <p:cNvSpPr txBox="1"/>
                <p:nvPr/>
              </p:nvSpPr>
              <p:spPr>
                <a:xfrm>
                  <a:off x="2622841" y="4112086"/>
                  <a:ext cx="398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V</a:t>
                  </a:r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DBCF9A26-EC28-A040-9D1A-5540E2E32F86}"/>
                    </a:ext>
                  </a:extLst>
                </p:cNvPr>
                <p:cNvGrpSpPr/>
                <p:nvPr/>
              </p:nvGrpSpPr>
              <p:grpSpPr>
                <a:xfrm>
                  <a:off x="3551259" y="2830152"/>
                  <a:ext cx="549330" cy="405584"/>
                  <a:chOff x="3297419" y="2271293"/>
                  <a:chExt cx="435909" cy="321843"/>
                </a:xfrm>
              </p:grpSpPr>
              <p:cxnSp>
                <p:nvCxnSpPr>
                  <p:cNvPr id="61" name="Straight Arrow Connector 60">
                    <a:extLst>
                      <a:ext uri="{FF2B5EF4-FFF2-40B4-BE49-F238E27FC236}">
                        <a16:creationId xmlns:a16="http://schemas.microsoft.com/office/drawing/2014/main" id="{0F634DBA-DBF8-C246-8379-CBA8D85299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7419" y="2593136"/>
                    <a:ext cx="435909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03EF0D24-1DB0-AF46-B387-064BA55E2026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335" y="2271293"/>
                    <a:ext cx="332142" cy="227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pitchFamily="2" charset="0"/>
                        <a:ea typeface="Karla" pitchFamily="2" charset="0"/>
                      </a:rPr>
                      <a:t>U</a:t>
                    </a:r>
                  </a:p>
                </p:txBody>
              </p: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D76686F-A64D-7E4F-A218-41E8D51AE8D8}"/>
                    </a:ext>
                  </a:extLst>
                </p:cNvPr>
                <p:cNvSpPr txBox="1"/>
                <p:nvPr/>
              </p:nvSpPr>
              <p:spPr>
                <a:xfrm>
                  <a:off x="2607694" y="2018530"/>
                  <a:ext cx="491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W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60229F8-89F2-AE47-8746-463B05D5ADF5}"/>
                  </a:ext>
                </a:extLst>
              </p:cNvPr>
              <p:cNvGrpSpPr/>
              <p:nvPr/>
            </p:nvGrpSpPr>
            <p:grpSpPr>
              <a:xfrm>
                <a:off x="7696891" y="1795372"/>
                <a:ext cx="2252999" cy="3175105"/>
                <a:chOff x="1847590" y="1795622"/>
                <a:chExt cx="2252999" cy="3175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A685704-4937-5348-B4E1-FBF8B0EAA0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xmlns="" id="{BA685704-4937-5348-B4E1-FBF8B0EAA0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D08EDEC1-B7A0-934A-8B09-6092BDEE8D6C}"/>
                    </a:ext>
                  </a:extLst>
                </p:cNvPr>
                <p:cNvSpPr/>
                <p:nvPr/>
              </p:nvSpPr>
              <p:spPr>
                <a:xfrm>
                  <a:off x="1847590" y="2595838"/>
                  <a:ext cx="1401536" cy="1235565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471E651E-8546-7840-90BF-9C5868CD9C24}"/>
                    </a:ext>
                  </a:extLst>
                </p:cNvPr>
                <p:cNvCxnSpPr/>
                <p:nvPr/>
              </p:nvCxnSpPr>
              <p:spPr>
                <a:xfrm flipV="1">
                  <a:off x="2553156" y="4037895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239AB76F-2A7B-7043-8BDC-3E7E24D79D91}"/>
                    </a:ext>
                  </a:extLst>
                </p:cNvPr>
                <p:cNvCxnSpPr/>
                <p:nvPr/>
              </p:nvCxnSpPr>
              <p:spPr>
                <a:xfrm flipV="1">
                  <a:off x="2553156" y="1795622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B3DF0BD9-EF36-6749-B34F-E0291F8D1D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xmlns="" id="{B3DF0BD9-EF36-6749-B34F-E0291F8D1DF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2762143-CAA8-6949-89BB-8DF1ED33DA78}"/>
                    </a:ext>
                  </a:extLst>
                </p:cNvPr>
                <p:cNvSpPr txBox="1"/>
                <p:nvPr/>
              </p:nvSpPr>
              <p:spPr>
                <a:xfrm>
                  <a:off x="2622841" y="4112086"/>
                  <a:ext cx="398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V</a:t>
                  </a: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A7E8AFF1-0DF9-8749-9894-06F010FBBAD3}"/>
                    </a:ext>
                  </a:extLst>
                </p:cNvPr>
                <p:cNvGrpSpPr/>
                <p:nvPr/>
              </p:nvGrpSpPr>
              <p:grpSpPr>
                <a:xfrm>
                  <a:off x="3551259" y="2830152"/>
                  <a:ext cx="549330" cy="405584"/>
                  <a:chOff x="3297419" y="2271293"/>
                  <a:chExt cx="435909" cy="321843"/>
                </a:xfrm>
              </p:grpSpPr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73846840-E6E6-E943-9108-C0846BADCD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7419" y="2593136"/>
                    <a:ext cx="435909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EEA712E-3D8C-BB4D-BAA2-09390A7E444B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335" y="2271293"/>
                    <a:ext cx="332142" cy="227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pitchFamily="2" charset="0"/>
                        <a:ea typeface="Karla" pitchFamily="2" charset="0"/>
                      </a:rPr>
                      <a:t>U</a:t>
                    </a:r>
                  </a:p>
                </p:txBody>
              </p:sp>
            </p:grp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48C5A8F-426E-B84F-A7E1-C68439065D4C}"/>
                    </a:ext>
                  </a:extLst>
                </p:cNvPr>
                <p:cNvSpPr txBox="1"/>
                <p:nvPr/>
              </p:nvSpPr>
              <p:spPr>
                <a:xfrm>
                  <a:off x="2607694" y="2018530"/>
                  <a:ext cx="491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W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3068777" y="1390815"/>
              <a:ext cx="5602546" cy="376878"/>
              <a:chOff x="3068777" y="1390815"/>
              <a:chExt cx="5602546" cy="3768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310F0F22-878A-4975-9B4D-056F5B9D9189}"/>
                      </a:ext>
                    </a:extLst>
                  </p:cNvPr>
                  <p:cNvSpPr txBox="1"/>
                  <p:nvPr/>
                </p:nvSpPr>
                <p:spPr>
                  <a:xfrm>
                    <a:off x="3068777" y="1404709"/>
                    <a:ext cx="499864" cy="362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200" dirty="0"/>
                      <a:t>t-2</a:t>
                    </a: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310F0F22-878A-4975-9B4D-056F5B9D91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8777" y="1404709"/>
                    <a:ext cx="499864" cy="36298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1667" r="-731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310F0F22-878A-4975-9B4D-056F5B9D9189}"/>
                      </a:ext>
                    </a:extLst>
                  </p:cNvPr>
                  <p:cNvSpPr txBox="1"/>
                  <p:nvPr/>
                </p:nvSpPr>
                <p:spPr>
                  <a:xfrm>
                    <a:off x="5602322" y="1396174"/>
                    <a:ext cx="499864" cy="362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200" dirty="0"/>
                      <a:t>t-1</a:t>
                    </a: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310F0F22-878A-4975-9B4D-056F5B9D91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2322" y="1396174"/>
                    <a:ext cx="499864" cy="362984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667" r="-731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10F0F22-878A-4975-9B4D-056F5B9D9189}"/>
                      </a:ext>
                    </a:extLst>
                  </p:cNvPr>
                  <p:cNvSpPr txBox="1"/>
                  <p:nvPr/>
                </p:nvSpPr>
                <p:spPr>
                  <a:xfrm>
                    <a:off x="8171459" y="1390815"/>
                    <a:ext cx="499864" cy="362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200" dirty="0"/>
                      <a:t>t</a:t>
                    </a: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310F0F22-878A-4975-9B4D-056F5B9D91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1459" y="1390815"/>
                    <a:ext cx="499864" cy="362984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1667" r="-731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1064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07 -0.03704 L 0.31784 -0.1900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89" y="-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0C277F1-129B-4A90-99FB-4B6BD466B4D3}"/>
                  </a:ext>
                </a:extLst>
              </p:cNvPr>
              <p:cNvSpPr txBox="1"/>
              <p:nvPr/>
            </p:nvSpPr>
            <p:spPr>
              <a:xfrm>
                <a:off x="1068553" y="4151804"/>
                <a:ext cx="1376787" cy="5858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′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0C277F1-129B-4A90-99FB-4B6BD466B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53" y="4151804"/>
                <a:ext cx="1376787" cy="5858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45732" y="1936292"/>
                <a:ext cx="1274067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𝐿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32" y="1936292"/>
                <a:ext cx="1274067" cy="7645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67174" y="2996112"/>
                <a:ext cx="3135923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𝑑𝑊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𝑑𝑊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74" y="2996112"/>
                <a:ext cx="3135923" cy="7645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10" y="949069"/>
            <a:ext cx="3965650" cy="1874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34032" y="2140589"/>
                <a:ext cx="1179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032" y="2140589"/>
                <a:ext cx="117968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4145" t="-19565" r="-1295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3623C2B-3B58-4D00-9EC7-62B90854EFAF}"/>
                  </a:ext>
                </a:extLst>
              </p:cNvPr>
              <p:cNvSpPr/>
              <p:nvPr/>
            </p:nvSpPr>
            <p:spPr>
              <a:xfrm>
                <a:off x="987916" y="1234127"/>
                <a:ext cx="5818543" cy="7234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3623C2B-3B58-4D00-9EC7-62B90854E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16" y="1234127"/>
                <a:ext cx="5818543" cy="723403"/>
              </a:xfrm>
              <a:prstGeom prst="rect">
                <a:avLst/>
              </a:prstGeom>
              <a:blipFill rotWithShape="0">
                <a:blip r:embed="rId9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88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" grpId="0"/>
      <p:bldP spid="7" grpId="0"/>
      <p:bldP spid="4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10" y="949069"/>
            <a:ext cx="3965650" cy="1874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C277F1-129B-4A90-99FB-4B6BD466B4D3}"/>
                  </a:ext>
                </a:extLst>
              </p:cNvPr>
              <p:cNvSpPr txBox="1"/>
              <p:nvPr/>
            </p:nvSpPr>
            <p:spPr>
              <a:xfrm>
                <a:off x="1138021" y="3111554"/>
                <a:ext cx="220816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0C277F1-129B-4A90-99FB-4B6BD466B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21" y="3111554"/>
                <a:ext cx="2208169" cy="6721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623C2B-3B58-4D00-9EC7-62B90854EFAF}"/>
                  </a:ext>
                </a:extLst>
              </p:cNvPr>
              <p:cNvSpPr/>
              <p:nvPr/>
            </p:nvSpPr>
            <p:spPr>
              <a:xfrm>
                <a:off x="-369581" y="882890"/>
                <a:ext cx="5818543" cy="424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4922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r>
                  <a:rPr lang="en-US" sz="2000" b="0" i="1" dirty="0">
                    <a:latin typeface="Cambria Math" charset="0"/>
                  </a:rPr>
                  <a:t/>
                </a:r>
                <a:br>
                  <a:rPr lang="en-US" sz="2000" b="0" i="1" dirty="0">
                    <a:latin typeface="Cambria Math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3623C2B-3B58-4D00-9EC7-62B90854E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9581" y="882890"/>
                <a:ext cx="5818543" cy="424347"/>
              </a:xfrm>
              <a:prstGeom prst="rect">
                <a:avLst/>
              </a:prstGeom>
              <a:blipFill rotWithShape="0">
                <a:blip r:embed="rId6"/>
                <a:stretch>
                  <a:fillRect t="-4348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138021" y="2268713"/>
                <a:ext cx="1274067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𝐿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21" y="2268713"/>
                <a:ext cx="1274067" cy="7645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58007" y="2378247"/>
                <a:ext cx="1179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007" y="2378247"/>
                <a:ext cx="117968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4124" t="-19565" r="-1288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369581" y="1287939"/>
                <a:ext cx="6096000" cy="39305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14922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r>
                  <a:rPr lang="en-US" i="1" dirty="0">
                    <a:latin typeface="Cambria Math" charset="0"/>
                  </a:rPr>
                  <a:t/>
                </a:r>
                <a:br>
                  <a:rPr lang="en-US" i="1" dirty="0">
                    <a:latin typeface="Cambria Math" charset="0"/>
                  </a:rPr>
                </a:br>
                <a:endParaRPr lang="en-US" i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9581" y="1287939"/>
                <a:ext cx="6096000" cy="393056"/>
              </a:xfrm>
              <a:prstGeom prst="rect">
                <a:avLst/>
              </a:prstGeom>
              <a:blipFill rotWithShape="0">
                <a:blip r:embed="rId9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-361914" y="1791851"/>
                <a:ext cx="548323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4922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𝑊𝑔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1914" y="1791851"/>
                <a:ext cx="5483232" cy="468205"/>
              </a:xfrm>
              <a:prstGeom prst="rect">
                <a:avLst/>
              </a:prstGeom>
              <a:blipFill rotWithShape="0">
                <a:blip r:embed="rId10"/>
                <a:stretch>
                  <a:fillRect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84973" y="4067221"/>
                <a:ext cx="2991260" cy="589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73" y="4067221"/>
                <a:ext cx="2991260" cy="589649"/>
              </a:xfrm>
              <a:prstGeom prst="rect">
                <a:avLst/>
              </a:prstGeom>
              <a:blipFill rotWithShape="0">
                <a:blip r:embed="rId11"/>
                <a:stretch>
                  <a:fillRect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4E085C-5D0F-4D0E-A3D9-4BC7D5820411}"/>
                  </a:ext>
                </a:extLst>
              </p:cNvPr>
              <p:cNvSpPr/>
              <p:nvPr/>
            </p:nvSpPr>
            <p:spPr>
              <a:xfrm>
                <a:off x="1041769" y="5798180"/>
                <a:ext cx="6459140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𝑑𝑈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84E085C-5D0F-4D0E-A3D9-4BC7D5820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69" y="5798180"/>
                <a:ext cx="6459140" cy="66633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84972" y="5010779"/>
                <a:ext cx="5752553" cy="652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…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72" y="5010779"/>
                <a:ext cx="5752553" cy="652999"/>
              </a:xfrm>
              <a:prstGeom prst="rect">
                <a:avLst/>
              </a:prstGeom>
              <a:blipFill rotWithShape="0">
                <a:blip r:embed="rId13"/>
                <a:stretch>
                  <a:fillRect b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5316673" y="3629576"/>
            <a:ext cx="2916078" cy="2119182"/>
            <a:chOff x="5316673" y="3629576"/>
            <a:chExt cx="2916078" cy="2119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937525" y="3629576"/>
                  <a:ext cx="1295226" cy="6127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  <m:r>
                          <a:rPr lang="en-U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U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7525" y="3629576"/>
                  <a:ext cx="1295226" cy="612796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/>
            <p:cNvSpPr/>
            <p:nvPr/>
          </p:nvSpPr>
          <p:spPr>
            <a:xfrm>
              <a:off x="5316673" y="4925798"/>
              <a:ext cx="819491" cy="82296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5979695" y="4242372"/>
              <a:ext cx="957830" cy="6834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6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4" grpId="0"/>
      <p:bldP spid="5" grpId="0"/>
      <p:bldP spid="7" grpId="0"/>
      <p:bldP spid="17" grpId="0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53</a:t>
            </a:fld>
            <a:endParaRPr lang="en-US"/>
          </a:p>
        </p:txBody>
      </p:sp>
      <p:pic>
        <p:nvPicPr>
          <p:cNvPr id="3" name="VIDEO-2020-03-18-22-17-4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5411" y="-92075"/>
            <a:ext cx="3865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7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Prevents exploding gradients</a:t>
                </a:r>
              </a:p>
              <a:p>
                <a:r>
                  <a:rPr lang="en-US" sz="2400" dirty="0"/>
                  <a:t>Clip the norm of gradient before update.</a:t>
                </a:r>
              </a:p>
              <a:p>
                <a:r>
                  <a:rPr lang="en-US" sz="2400" dirty="0"/>
                  <a:t>For some derivative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,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and some threshold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u</a:t>
                </a:r>
              </a:p>
              <a:p>
                <a:endParaRPr 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if</m:t>
                      </m:r>
                      <m: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⟵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𝑔𝑢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b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262" y="2863121"/>
            <a:ext cx="7690538" cy="390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8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Long-term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Unfolded networks can be very deep</a:t>
            </a:r>
          </a:p>
          <a:p>
            <a:r>
              <a:rPr lang="en-US" sz="2400" dirty="0"/>
              <a:t>Long-term interactions are given exponentially smaller weights than small-term interactions</a:t>
            </a:r>
          </a:p>
          <a:p>
            <a:r>
              <a:rPr lang="en-US" sz="2400" dirty="0"/>
              <a:t>Gradients tend to either </a:t>
            </a:r>
            <a:r>
              <a:rPr lang="en-US" sz="2400" i="1" dirty="0">
                <a:solidFill>
                  <a:srgbClr val="0000FF"/>
                </a:solidFill>
              </a:rPr>
              <a:t>vanish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i="1" dirty="0">
                <a:solidFill>
                  <a:srgbClr val="0000FF"/>
                </a:solidFill>
              </a:rPr>
              <a:t>explode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5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 Short-Term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Handles long-term dependencies</a:t>
            </a:r>
          </a:p>
          <a:p>
            <a:r>
              <a:rPr lang="en-US" sz="2400" dirty="0"/>
              <a:t>Leaky units where weight on self-loop </a:t>
            </a:r>
            <a:r>
              <a:rPr lang="en-US" sz="2400" i="1" dirty="0">
                <a:solidFill>
                  <a:srgbClr val="0000FF"/>
                </a:solidFill>
              </a:rPr>
              <a:t>α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is context-dependent</a:t>
            </a:r>
          </a:p>
          <a:p>
            <a:r>
              <a:rPr lang="en-US" sz="2400" dirty="0"/>
              <a:t>Allow network to decide whether to </a:t>
            </a:r>
            <a:r>
              <a:rPr lang="en-US" sz="2400" dirty="0">
                <a:solidFill>
                  <a:srgbClr val="0000FF"/>
                </a:solidFill>
              </a:rPr>
              <a:t>accumulate or forget</a:t>
            </a:r>
            <a:r>
              <a:rPr lang="en-US" sz="2400" dirty="0"/>
              <a:t> past info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5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Using conventional and convenient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58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0" y="2233331"/>
            <a:ext cx="4846949" cy="314154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7877323" y="2233331"/>
            <a:ext cx="892688" cy="3372592"/>
            <a:chOff x="7046440" y="1875446"/>
            <a:chExt cx="892688" cy="3372592"/>
          </a:xfrm>
        </p:grpSpPr>
        <p:grpSp>
          <p:nvGrpSpPr>
            <p:cNvPr id="32" name="Group 31"/>
            <p:cNvGrpSpPr/>
            <p:nvPr/>
          </p:nvGrpSpPr>
          <p:grpSpPr>
            <a:xfrm>
              <a:off x="7046440" y="1875446"/>
              <a:ext cx="892688" cy="3372592"/>
              <a:chOff x="5238924" y="2147981"/>
              <a:chExt cx="892688" cy="337259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238924" y="3352523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5453377" y="2147981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3377" y="2147981"/>
                    <a:ext cx="463781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9344" b="-950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5517627" y="5151241"/>
                    <a:ext cx="501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7627" y="5151241"/>
                    <a:ext cx="501163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/>
              <p:cNvCxnSpPr/>
              <p:nvPr/>
            </p:nvCxnSpPr>
            <p:spPr>
              <a:xfrm flipH="1" flipV="1">
                <a:off x="5710276" y="4433873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Arrow Connector 32"/>
            <p:cNvCxnSpPr/>
            <p:nvPr/>
          </p:nvCxnSpPr>
          <p:spPr>
            <a:xfrm flipH="1" flipV="1">
              <a:off x="7474311" y="2334020"/>
              <a:ext cx="1" cy="64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ircular Arrow 34"/>
            <p:cNvSpPr/>
            <p:nvPr/>
          </p:nvSpPr>
          <p:spPr>
            <a:xfrm rot="5400000">
              <a:off x="7108497" y="3244866"/>
              <a:ext cx="534504" cy="6225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4116623" y="3914041"/>
            <a:ext cx="190103" cy="1089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7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00" y="355600"/>
            <a:ext cx="52292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7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9D1E-3ED0-494E-B5B3-DF888FC1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11" y="114939"/>
            <a:ext cx="11493416" cy="767276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DB0F5-EA70-2242-AA19-B5F0D4712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Avenir Light" panose="020B0402020203020204" pitchFamily="34" charset="77"/>
              </a:rPr>
              <a:t>Much of our data is inherently </a:t>
            </a:r>
            <a:r>
              <a:rPr lang="en-US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24DCD-ECF5-6548-AEB6-1F0F3695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21C808-086E-BE48-9577-5E235D398EDB}"/>
              </a:ext>
            </a:extLst>
          </p:cNvPr>
          <p:cNvSpPr/>
          <p:nvPr/>
        </p:nvSpPr>
        <p:spPr>
          <a:xfrm>
            <a:off x="1118171" y="2019145"/>
            <a:ext cx="9397430" cy="556683"/>
          </a:xfrm>
          <a:prstGeom prst="rect">
            <a:avLst/>
          </a:prstGeom>
          <a:solidFill>
            <a:schemeClr val="accent4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F2B71A-D27D-B74C-9B91-98857BFE5622}"/>
              </a:ext>
            </a:extLst>
          </p:cNvPr>
          <p:cNvSpPr txBox="1">
            <a:spLocks/>
          </p:cNvSpPr>
          <p:nvPr/>
        </p:nvSpPr>
        <p:spPr>
          <a:xfrm>
            <a:off x="1397570" y="2702440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WORLD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A70C2D-81C5-5F47-B14C-C135D22BD128}"/>
              </a:ext>
            </a:extLst>
          </p:cNvPr>
          <p:cNvSpPr txBox="1">
            <a:spLocks/>
          </p:cNvSpPr>
          <p:nvPr/>
        </p:nvSpPr>
        <p:spPr>
          <a:xfrm>
            <a:off x="1397570" y="382291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HUMANITY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DD2DF1E-8B52-2748-BC68-C26B41F9CDB6}"/>
              </a:ext>
            </a:extLst>
          </p:cNvPr>
          <p:cNvSpPr txBox="1">
            <a:spLocks/>
          </p:cNvSpPr>
          <p:nvPr/>
        </p:nvSpPr>
        <p:spPr>
          <a:xfrm>
            <a:off x="1397570" y="5074193"/>
            <a:ext cx="3568130" cy="723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INDIVIDUAL PEOPLE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615623B-4C28-574D-A67C-98A333019F9C}"/>
              </a:ext>
            </a:extLst>
          </p:cNvPr>
          <p:cNvSpPr txBox="1">
            <a:spLocks/>
          </p:cNvSpPr>
          <p:nvPr/>
        </p:nvSpPr>
        <p:spPr>
          <a:xfrm>
            <a:off x="5486686" y="2743946"/>
            <a:ext cx="4736815" cy="96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Natural disasters (e.g., earthquakes)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Climate change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CFB3637-B96B-2F4D-AE02-DA22BE32C487}"/>
              </a:ext>
            </a:extLst>
          </p:cNvPr>
          <p:cNvSpPr txBox="1">
            <a:spLocks/>
          </p:cNvSpPr>
          <p:nvPr/>
        </p:nvSpPr>
        <p:spPr>
          <a:xfrm>
            <a:off x="5486685" y="3879988"/>
            <a:ext cx="4736815" cy="96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Stock market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Virus outbreaks</a:t>
            </a:r>
            <a:endParaRPr lang="en-US" sz="20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82A2DA5-0044-A549-B407-A2C0583140EB}"/>
              </a:ext>
            </a:extLst>
          </p:cNvPr>
          <p:cNvSpPr txBox="1">
            <a:spLocks/>
          </p:cNvSpPr>
          <p:nvPr/>
        </p:nvSpPr>
        <p:spPr>
          <a:xfrm>
            <a:off x="5486685" y="5118168"/>
            <a:ext cx="5194015" cy="14731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Speech recognition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Machine Translation (e.g., English -&gt; French)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Cancer treatment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8443F88-C024-CC49-A055-E363010B65DD}"/>
              </a:ext>
            </a:extLst>
          </p:cNvPr>
          <p:cNvSpPr txBox="1">
            <a:spLocks/>
          </p:cNvSpPr>
          <p:nvPr/>
        </p:nvSpPr>
        <p:spPr>
          <a:xfrm>
            <a:off x="1397570" y="193502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scale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96C8FD1-065C-5C41-898F-5CBE6AD93096}"/>
              </a:ext>
            </a:extLst>
          </p:cNvPr>
          <p:cNvSpPr txBox="1">
            <a:spLocks/>
          </p:cNvSpPr>
          <p:nvPr/>
        </p:nvSpPr>
        <p:spPr>
          <a:xfrm>
            <a:off x="5486686" y="1935974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64331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597237" y="2036619"/>
            <a:ext cx="4758344" cy="31726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88881" y="2916206"/>
            <a:ext cx="1151168" cy="480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State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6795657" y="4546023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031877" y="5017424"/>
            <a:ext cx="0" cy="89888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6795656" y="3840134"/>
            <a:ext cx="457200" cy="45720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+</a:t>
            </a:r>
          </a:p>
        </p:txBody>
      </p:sp>
      <p:cxnSp>
        <p:nvCxnSpPr>
          <p:cNvPr id="16" name="Straight Arrow Connector 15"/>
          <p:cNvCxnSpPr>
            <a:stCxn id="10" idx="0"/>
            <a:endCxn id="15" idx="4"/>
          </p:cNvCxnSpPr>
          <p:nvPr/>
        </p:nvCxnSpPr>
        <p:spPr>
          <a:xfrm flipH="1" flipV="1">
            <a:off x="7024256" y="4297334"/>
            <a:ext cx="1" cy="2486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" idx="0"/>
            <a:endCxn id="9" idx="1"/>
          </p:cNvCxnSpPr>
          <p:nvPr/>
        </p:nvCxnSpPr>
        <p:spPr>
          <a:xfrm rot="5400000" flipH="1" flipV="1">
            <a:off x="7164787" y="3016041"/>
            <a:ext cx="683562" cy="964625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024256" y="1349210"/>
            <a:ext cx="0" cy="180547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>
            <a:spLocks noChangeAspect="1"/>
          </p:cNvSpPr>
          <p:nvPr/>
        </p:nvSpPr>
        <p:spPr>
          <a:xfrm>
            <a:off x="6778510" y="2442883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</a:t>
            </a:r>
          </a:p>
        </p:txBody>
      </p:sp>
      <p:cxnSp>
        <p:nvCxnSpPr>
          <p:cNvPr id="24" name="Elbow Connector 23"/>
          <p:cNvCxnSpPr>
            <a:stCxn id="9" idx="2"/>
            <a:endCxn id="15" idx="6"/>
          </p:cNvCxnSpPr>
          <p:nvPr/>
        </p:nvCxnSpPr>
        <p:spPr>
          <a:xfrm rot="5400000">
            <a:off x="7572763" y="3077032"/>
            <a:ext cx="671796" cy="1311609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784226" y="3448050"/>
            <a:ext cx="468631" cy="266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σ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78510" y="2101345"/>
            <a:ext cx="468631" cy="266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σ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371241" y="3827417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</a:t>
            </a:r>
          </a:p>
        </p:txBody>
      </p:sp>
      <p:sp>
        <p:nvSpPr>
          <p:cNvPr id="39" name="Rectangle 38"/>
          <p:cNvSpPr>
            <a:spLocks noChangeAspect="1"/>
          </p:cNvSpPr>
          <p:nvPr/>
        </p:nvSpPr>
        <p:spPr>
          <a:xfrm>
            <a:off x="7935682" y="3977639"/>
            <a:ext cx="156757" cy="1567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849714" y="6025739"/>
                <a:ext cx="501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714" y="6025739"/>
                <a:ext cx="501163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39344" b="-95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849714" y="907176"/>
                <a:ext cx="463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714" y="907176"/>
                <a:ext cx="463780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609841" y="2952521"/>
                <a:ext cx="490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841" y="2952521"/>
                <a:ext cx="490454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39344" b="-95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449883" y="944651"/>
            <a:ext cx="3308822" cy="5394960"/>
            <a:chOff x="3570242" y="30131"/>
            <a:chExt cx="3954239" cy="6447293"/>
          </a:xfrm>
        </p:grpSpPr>
        <p:grpSp>
          <p:nvGrpSpPr>
            <p:cNvPr id="23" name="Group 22"/>
            <p:cNvGrpSpPr/>
            <p:nvPr/>
          </p:nvGrpSpPr>
          <p:grpSpPr>
            <a:xfrm>
              <a:off x="5803267" y="5977464"/>
              <a:ext cx="1071704" cy="499960"/>
              <a:chOff x="2139551" y="5580743"/>
              <a:chExt cx="1071704" cy="499960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2300514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>
                <a:spLocks noChangeAspect="1"/>
              </p:cNvSpPr>
              <p:nvPr/>
            </p:nvSpPr>
            <p:spPr>
              <a:xfrm>
                <a:off x="2438400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>
                <a:spLocks noChangeAspect="1"/>
              </p:cNvSpPr>
              <p:nvPr/>
            </p:nvSpPr>
            <p:spPr>
              <a:xfrm>
                <a:off x="2576286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2139551" y="5711371"/>
                    <a:ext cx="1071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Input</a:t>
                    </a:r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9551" y="5711371"/>
                    <a:ext cx="1071704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442" t="-9804" r="-12925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/>
            <p:cNvGrpSpPr/>
            <p:nvPr/>
          </p:nvGrpSpPr>
          <p:grpSpPr>
            <a:xfrm>
              <a:off x="3570242" y="1879395"/>
              <a:ext cx="657500" cy="2477390"/>
              <a:chOff x="3570242" y="1879395"/>
              <a:chExt cx="657500" cy="2477390"/>
            </a:xfrm>
          </p:grpSpPr>
          <p:grpSp>
            <p:nvGrpSpPr>
              <p:cNvPr id="30" name="Group 29"/>
              <p:cNvGrpSpPr/>
              <p:nvPr/>
            </p:nvGrpSpPr>
            <p:grpSpPr>
              <a:xfrm rot="5400000">
                <a:off x="2952471" y="3081514"/>
                <a:ext cx="2477390" cy="73152"/>
                <a:chOff x="1828800" y="4666343"/>
                <a:chExt cx="2477390" cy="73152"/>
              </a:xfrm>
            </p:grpSpPr>
            <p:sp>
              <p:nvSpPr>
                <p:cNvPr id="35" name="Oval 34"/>
                <p:cNvSpPr>
                  <a:spLocks noChangeAspect="1"/>
                </p:cNvSpPr>
                <p:nvPr/>
              </p:nvSpPr>
              <p:spPr>
                <a:xfrm>
                  <a:off x="1828800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>
                  <a:spLocks noChangeAspect="1"/>
                </p:cNvSpPr>
                <p:nvPr/>
              </p:nvSpPr>
              <p:spPr>
                <a:xfrm>
                  <a:off x="2431144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>
                  <a:spLocks noChangeAspect="1"/>
                </p:cNvSpPr>
                <p:nvPr/>
              </p:nvSpPr>
              <p:spPr>
                <a:xfrm>
                  <a:off x="3033487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>
                  <a:spLocks noChangeAspect="1"/>
                </p:cNvSpPr>
                <p:nvPr/>
              </p:nvSpPr>
              <p:spPr>
                <a:xfrm>
                  <a:off x="3635830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>
                  <a:spLocks noChangeAspect="1"/>
                </p:cNvSpPr>
                <p:nvPr/>
              </p:nvSpPr>
              <p:spPr>
                <a:xfrm>
                  <a:off x="4233038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 rot="16200000">
                    <a:off x="2712186" y="3073534"/>
                    <a:ext cx="20854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Hidden state</a:t>
                    </a:r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2712186" y="3073534"/>
                    <a:ext cx="2085443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2000" t="-16084" r="-52000" b="-31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" name="Group 40"/>
            <p:cNvGrpSpPr/>
            <p:nvPr/>
          </p:nvGrpSpPr>
          <p:grpSpPr>
            <a:xfrm>
              <a:off x="4227742" y="1915971"/>
              <a:ext cx="1000617" cy="2404238"/>
              <a:chOff x="4227742" y="1915971"/>
              <a:chExt cx="1000617" cy="2404238"/>
            </a:xfrm>
          </p:grpSpPr>
          <p:cxnSp>
            <p:nvCxnSpPr>
              <p:cNvPr id="42" name="Straight Arrow Connector 41"/>
              <p:cNvCxnSpPr>
                <a:stCxn id="67" idx="0"/>
                <a:endCxn id="100" idx="4"/>
              </p:cNvCxnSpPr>
              <p:nvPr/>
            </p:nvCxnSpPr>
            <p:spPr>
              <a:xfrm>
                <a:off x="4227742" y="1915971"/>
                <a:ext cx="1000617" cy="1353024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>
                <a:stCxn id="68" idx="0"/>
                <a:endCxn id="100" idx="4"/>
              </p:cNvCxnSpPr>
              <p:nvPr/>
            </p:nvCxnSpPr>
            <p:spPr>
              <a:xfrm>
                <a:off x="4227742" y="2518315"/>
                <a:ext cx="1000617" cy="75068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69" idx="0"/>
                <a:endCxn id="100" idx="4"/>
              </p:cNvCxnSpPr>
              <p:nvPr/>
            </p:nvCxnSpPr>
            <p:spPr>
              <a:xfrm>
                <a:off x="4227742" y="3120658"/>
                <a:ext cx="1000617" cy="148337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stCxn id="70" idx="0"/>
                <a:endCxn id="100" idx="4"/>
              </p:cNvCxnSpPr>
              <p:nvPr/>
            </p:nvCxnSpPr>
            <p:spPr>
              <a:xfrm flipV="1">
                <a:off x="4227742" y="3268995"/>
                <a:ext cx="1000617" cy="45400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71" idx="0"/>
                <a:endCxn id="100" idx="4"/>
              </p:cNvCxnSpPr>
              <p:nvPr/>
            </p:nvCxnSpPr>
            <p:spPr>
              <a:xfrm flipV="1">
                <a:off x="4227742" y="3268995"/>
                <a:ext cx="1000617" cy="1051214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4664489" y="2113797"/>
                <a:ext cx="3442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U</a:t>
                </a:r>
                <a:endParaRPr lang="en-US" sz="16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</p:grp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5228359" y="2217435"/>
              <a:ext cx="2103120" cy="2103120"/>
              <a:chOff x="2519318" y="2045281"/>
              <a:chExt cx="1828800" cy="1828800"/>
            </a:xfrm>
          </p:grpSpPr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 rot="5400000">
                <a:off x="2519318" y="2045281"/>
                <a:ext cx="1828800" cy="18288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 flipV="1">
                <a:off x="2598057" y="2583543"/>
                <a:ext cx="1656751" cy="725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4690476" y="4320555"/>
              <a:ext cx="2834005" cy="1696823"/>
              <a:chOff x="4682981" y="4320555"/>
              <a:chExt cx="2834005" cy="1696823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4682981" y="4918324"/>
                <a:ext cx="2834005" cy="429768"/>
                <a:chOff x="1828800" y="4666343"/>
                <a:chExt cx="2834005" cy="429768"/>
              </a:xfrm>
            </p:grpSpPr>
            <p:sp>
              <p:nvSpPr>
                <p:cNvPr id="77" name="Oval 76"/>
                <p:cNvSpPr>
                  <a:spLocks noChangeAspect="1"/>
                </p:cNvSpPr>
                <p:nvPr/>
              </p:nvSpPr>
              <p:spPr>
                <a:xfrm>
                  <a:off x="1828800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>
                  <a:spLocks noChangeAspect="1"/>
                </p:cNvSpPr>
                <p:nvPr/>
              </p:nvSpPr>
              <p:spPr>
                <a:xfrm>
                  <a:off x="2431143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>
                  <a:spLocks noChangeAspect="1"/>
                </p:cNvSpPr>
                <p:nvPr/>
              </p:nvSpPr>
              <p:spPr>
                <a:xfrm>
                  <a:off x="3033486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>
                  <a:spLocks noChangeAspect="1"/>
                </p:cNvSpPr>
                <p:nvPr/>
              </p:nvSpPr>
              <p:spPr>
                <a:xfrm>
                  <a:off x="3635829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>
                  <a:spLocks noChangeAspect="1"/>
                </p:cNvSpPr>
                <p:nvPr/>
              </p:nvSpPr>
              <p:spPr>
                <a:xfrm>
                  <a:off x="4233037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6" name="Straight Arrow Connector 55"/>
              <p:cNvCxnSpPr>
                <a:stCxn id="26" idx="1"/>
                <a:endCxn id="35" idx="5"/>
              </p:cNvCxnSpPr>
              <p:nvPr/>
            </p:nvCxnSpPr>
            <p:spPr>
              <a:xfrm flipH="1" flipV="1">
                <a:off x="5049811" y="5285154"/>
                <a:ext cx="926471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6" idx="1"/>
                <a:endCxn id="36" idx="4"/>
              </p:cNvCxnSpPr>
              <p:nvPr/>
            </p:nvCxnSpPr>
            <p:spPr>
              <a:xfrm flipH="1" flipV="1">
                <a:off x="5500208" y="5348092"/>
                <a:ext cx="476074" cy="64106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6012127" y="5362204"/>
                <a:ext cx="90424" cy="61526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6" idx="0"/>
                <a:endCxn id="38" idx="4"/>
              </p:cNvCxnSpPr>
              <p:nvPr/>
            </p:nvCxnSpPr>
            <p:spPr>
              <a:xfrm flipV="1">
                <a:off x="6005378" y="5348092"/>
                <a:ext cx="699516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>
                <a:stCxn id="26" idx="1"/>
                <a:endCxn id="40" idx="3"/>
              </p:cNvCxnSpPr>
              <p:nvPr/>
            </p:nvCxnSpPr>
            <p:spPr>
              <a:xfrm flipV="1">
                <a:off x="5976282" y="5285154"/>
                <a:ext cx="1173874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9" idx="0"/>
                <a:endCxn id="35" idx="5"/>
              </p:cNvCxnSpPr>
              <p:nvPr/>
            </p:nvCxnSpPr>
            <p:spPr>
              <a:xfrm flipH="1" flipV="1">
                <a:off x="5049811" y="5285154"/>
                <a:ext cx="1093453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0" idx="0"/>
                <a:endCxn id="35" idx="5"/>
              </p:cNvCxnSpPr>
              <p:nvPr/>
            </p:nvCxnSpPr>
            <p:spPr>
              <a:xfrm flipH="1" flipV="1">
                <a:off x="5049811" y="5285154"/>
                <a:ext cx="1231339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>
                <a:stCxn id="29" idx="6"/>
                <a:endCxn id="36" idx="4"/>
              </p:cNvCxnSpPr>
              <p:nvPr/>
            </p:nvCxnSpPr>
            <p:spPr>
              <a:xfrm flipH="1" flipV="1">
                <a:off x="5500208" y="5348092"/>
                <a:ext cx="684204" cy="66928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>
                <a:stCxn id="30" idx="0"/>
                <a:endCxn id="36" idx="4"/>
              </p:cNvCxnSpPr>
              <p:nvPr/>
            </p:nvCxnSpPr>
            <p:spPr>
              <a:xfrm flipH="1" flipV="1">
                <a:off x="5500208" y="5348092"/>
                <a:ext cx="780942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0" idx="0"/>
                <a:endCxn id="38" idx="4"/>
              </p:cNvCxnSpPr>
              <p:nvPr/>
            </p:nvCxnSpPr>
            <p:spPr>
              <a:xfrm flipV="1">
                <a:off x="6281150" y="5348092"/>
                <a:ext cx="423744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30" idx="7"/>
                <a:endCxn id="40" idx="3"/>
              </p:cNvCxnSpPr>
              <p:nvPr/>
            </p:nvCxnSpPr>
            <p:spPr>
              <a:xfrm flipV="1">
                <a:off x="6310246" y="5285154"/>
                <a:ext cx="839910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30" idx="0"/>
                <a:endCxn id="37" idx="4"/>
              </p:cNvCxnSpPr>
              <p:nvPr/>
            </p:nvCxnSpPr>
            <p:spPr>
              <a:xfrm flipH="1" flipV="1">
                <a:off x="6102551" y="5348092"/>
                <a:ext cx="178599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9" idx="7"/>
                <a:endCxn id="38" idx="4"/>
              </p:cNvCxnSpPr>
              <p:nvPr/>
            </p:nvCxnSpPr>
            <p:spPr>
              <a:xfrm flipV="1">
                <a:off x="6172360" y="5348092"/>
                <a:ext cx="532534" cy="64106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>
                <a:stCxn id="29" idx="0"/>
                <a:endCxn id="37" idx="4"/>
              </p:cNvCxnSpPr>
              <p:nvPr/>
            </p:nvCxnSpPr>
            <p:spPr>
              <a:xfrm flipH="1" flipV="1">
                <a:off x="6102551" y="5348092"/>
                <a:ext cx="40713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9" idx="0"/>
                <a:endCxn id="40" idx="3"/>
              </p:cNvCxnSpPr>
              <p:nvPr/>
            </p:nvCxnSpPr>
            <p:spPr>
              <a:xfrm flipV="1">
                <a:off x="6143264" y="5285154"/>
                <a:ext cx="1006892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6777688" y="5618982"/>
                <a:ext cx="2782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V</a:t>
                </a:r>
                <a:endParaRPr lang="en-US" sz="16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  <p:cxnSp>
            <p:nvCxnSpPr>
              <p:cNvPr id="72" name="Straight Arrow Connector 71"/>
              <p:cNvCxnSpPr>
                <a:stCxn id="35" idx="0"/>
                <a:endCxn id="100" idx="6"/>
              </p:cNvCxnSpPr>
              <p:nvPr/>
            </p:nvCxnSpPr>
            <p:spPr>
              <a:xfrm flipV="1">
                <a:off x="4897865" y="4320555"/>
                <a:ext cx="1382054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stCxn id="36" idx="0"/>
                <a:endCxn id="100" idx="6"/>
              </p:cNvCxnSpPr>
              <p:nvPr/>
            </p:nvCxnSpPr>
            <p:spPr>
              <a:xfrm flipV="1">
                <a:off x="5500208" y="4320555"/>
                <a:ext cx="779711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37" idx="0"/>
                <a:endCxn id="100" idx="6"/>
              </p:cNvCxnSpPr>
              <p:nvPr/>
            </p:nvCxnSpPr>
            <p:spPr>
              <a:xfrm flipV="1">
                <a:off x="6102551" y="4320555"/>
                <a:ext cx="177368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38" idx="0"/>
                <a:endCxn id="100" idx="6"/>
              </p:cNvCxnSpPr>
              <p:nvPr/>
            </p:nvCxnSpPr>
            <p:spPr>
              <a:xfrm flipH="1" flipV="1">
                <a:off x="6279919" y="4320555"/>
                <a:ext cx="424975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40" idx="0"/>
                <a:endCxn id="100" idx="6"/>
              </p:cNvCxnSpPr>
              <p:nvPr/>
            </p:nvCxnSpPr>
            <p:spPr>
              <a:xfrm flipH="1" flipV="1">
                <a:off x="6279919" y="4320555"/>
                <a:ext cx="1022183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5335236" y="3156393"/>
                  <a:ext cx="1947408" cy="4781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𝑉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𝑈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1400" b="0" dirty="0" smtClean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5236" y="3156393"/>
                  <a:ext cx="1947408" cy="47815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82"/>
            <p:cNvGrpSpPr/>
            <p:nvPr/>
          </p:nvGrpSpPr>
          <p:grpSpPr>
            <a:xfrm>
              <a:off x="5763228" y="2272510"/>
              <a:ext cx="1016625" cy="738997"/>
              <a:chOff x="5763228" y="2272510"/>
              <a:chExt cx="1016625" cy="738997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5763228" y="2272510"/>
                <a:ext cx="10166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5770665" y="2533352"/>
                    <a:ext cx="963972" cy="4781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𝑔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b="0" dirty="0" smtClean="0"/>
                  </a:p>
                  <a:p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0665" y="2533352"/>
                    <a:ext cx="963972" cy="47815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758" t="-3077" r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/>
            <p:cNvGrpSpPr/>
            <p:nvPr/>
          </p:nvGrpSpPr>
          <p:grpSpPr>
            <a:xfrm>
              <a:off x="5435304" y="30131"/>
              <a:ext cx="1866798" cy="2270623"/>
              <a:chOff x="5435304" y="30131"/>
              <a:chExt cx="1866798" cy="2270623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5442292" y="899003"/>
                <a:ext cx="1741958" cy="817093"/>
                <a:chOff x="1475569" y="4313112"/>
                <a:chExt cx="1741958" cy="817093"/>
              </a:xfrm>
            </p:grpSpPr>
            <p:sp>
              <p:nvSpPr>
                <p:cNvPr id="114" name="Oval 113"/>
                <p:cNvSpPr>
                  <a:spLocks noChangeAspect="1"/>
                </p:cNvSpPr>
                <p:nvPr/>
              </p:nvSpPr>
              <p:spPr>
                <a:xfrm>
                  <a:off x="1475569" y="4313112"/>
                  <a:ext cx="782999" cy="782999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/>
                <p:cNvSpPr>
                  <a:spLocks noChangeAspect="1"/>
                </p:cNvSpPr>
                <p:nvPr/>
              </p:nvSpPr>
              <p:spPr>
                <a:xfrm>
                  <a:off x="2431143" y="4343821"/>
                  <a:ext cx="786384" cy="786384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8" name="Straight Arrow Connector 87"/>
              <p:cNvCxnSpPr>
                <a:stCxn id="100" idx="2"/>
              </p:cNvCxnSpPr>
              <p:nvPr/>
            </p:nvCxnSpPr>
            <p:spPr>
              <a:xfrm flipH="1" flipV="1">
                <a:off x="5833792" y="1682002"/>
                <a:ext cx="446127" cy="53543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 flipH="1" flipV="1">
                <a:off x="5833792" y="1682002"/>
                <a:ext cx="316619" cy="51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6753704" y="1858854"/>
                <a:ext cx="54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W</a:t>
                </a:r>
                <a:r>
                  <a:rPr lang="en-US" sz="1600" baseline="-25000" dirty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2</a:t>
                </a:r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 flipV="1">
                <a:off x="5833792" y="1682002"/>
                <a:ext cx="194190" cy="610555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flipH="1" flipV="1">
                <a:off x="5833792" y="1682002"/>
                <a:ext cx="556980" cy="52757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flipH="1" flipV="1">
                <a:off x="5833792" y="1682002"/>
                <a:ext cx="703394" cy="550615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V="1">
                <a:off x="6566282" y="1716096"/>
                <a:ext cx="224776" cy="50483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V="1">
                <a:off x="6448964" y="1716096"/>
                <a:ext cx="342094" cy="49347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100" idx="2"/>
              </p:cNvCxnSpPr>
              <p:nvPr/>
            </p:nvCxnSpPr>
            <p:spPr>
              <a:xfrm flipV="1">
                <a:off x="6279919" y="1716096"/>
                <a:ext cx="511139" cy="50133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V="1">
                <a:off x="6150411" y="1716096"/>
                <a:ext cx="640647" cy="479907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6027982" y="1716096"/>
                <a:ext cx="763076" cy="49663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>
                <a:spLocks noChangeAspect="1"/>
              </p:cNvSpPr>
              <p:nvPr/>
            </p:nvSpPr>
            <p:spPr>
              <a:xfrm>
                <a:off x="6247848" y="2189954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6378720" y="2197881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>
                <a:spLocks noChangeAspect="1"/>
              </p:cNvSpPr>
              <p:nvPr/>
            </p:nvSpPr>
            <p:spPr>
              <a:xfrm>
                <a:off x="6525134" y="2220926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>
                <a:spLocks noChangeAspect="1"/>
              </p:cNvSpPr>
              <p:nvPr/>
            </p:nvSpPr>
            <p:spPr>
              <a:xfrm>
                <a:off x="5986834" y="2212729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>
                <a:spLocks noChangeAspect="1"/>
              </p:cNvSpPr>
              <p:nvPr/>
            </p:nvSpPr>
            <p:spPr>
              <a:xfrm>
                <a:off x="6109263" y="219600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Connector 103"/>
              <p:cNvCxnSpPr/>
              <p:nvPr/>
            </p:nvCxnSpPr>
            <p:spPr>
              <a:xfrm flipV="1">
                <a:off x="5466906" y="1197381"/>
                <a:ext cx="742598" cy="402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6416457" y="1193360"/>
                <a:ext cx="742598" cy="402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/>
              <p:cNvSpPr txBox="1"/>
              <p:nvPr/>
            </p:nvSpPr>
            <p:spPr>
              <a:xfrm>
                <a:off x="5435304" y="979138"/>
                <a:ext cx="789645" cy="257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6401774" y="990527"/>
                <a:ext cx="789645" cy="257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5457470" y="1837010"/>
                <a:ext cx="54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W</a:t>
                </a:r>
                <a:r>
                  <a:rPr lang="en-US" sz="1600" baseline="-25000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1</a:t>
                </a:r>
                <a:endParaRPr lang="en-US" sz="1600" baseline="-250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5649092" y="30131"/>
                    <a:ext cx="12448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Output</a:t>
                    </a:r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Box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9092" y="30131"/>
                    <a:ext cx="1244893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4678" t="-11765" r="-13450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5510302" y="1263715"/>
                    <a:ext cx="699608" cy="1839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b="0" dirty="0" smtClean="0"/>
                  </a:p>
                </p:txBody>
              </p:sp>
            </mc:Choice>
            <mc:Fallback xmlns="">
              <p:sp>
                <p:nvSpPr>
                  <p:cNvPr id="110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0302" y="1263715"/>
                    <a:ext cx="699608" cy="18390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4167" r="-1042" b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6424211" y="1258633"/>
                    <a:ext cx="706658" cy="1839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b="0" dirty="0" smtClean="0"/>
                  </a:p>
                </p:txBody>
              </p:sp>
            </mc:Choice>
            <mc:Fallback xmlns="">
              <p:sp>
                <p:nvSpPr>
                  <p:cNvPr id="111" name="TextBox 1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211" y="1258633"/>
                    <a:ext cx="706658" cy="18390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5155" r="-1031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2" name="Straight Arrow Connector 111"/>
              <p:cNvCxnSpPr/>
              <p:nvPr/>
            </p:nvCxnSpPr>
            <p:spPr>
              <a:xfrm flipV="1">
                <a:off x="5842310" y="397704"/>
                <a:ext cx="455983" cy="49467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/>
              <p:nvPr/>
            </p:nvCxnSpPr>
            <p:spPr>
              <a:xfrm flipH="1" flipV="1">
                <a:off x="6361611" y="389501"/>
                <a:ext cx="429447" cy="54021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602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597237" y="907176"/>
            <a:ext cx="4758344" cy="5487895"/>
            <a:chOff x="5597237" y="907176"/>
            <a:chExt cx="4758344" cy="5487895"/>
          </a:xfrm>
        </p:grpSpPr>
        <p:sp>
          <p:nvSpPr>
            <p:cNvPr id="5" name="Rounded Rectangle 4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16" name="Straight Arrow Connector 15"/>
            <p:cNvCxnSpPr>
              <a:stCxn id="10" idx="0"/>
              <a:endCxn id="15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15" idx="0"/>
              <a:endCxn id="9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24" name="Elbow Connector 23"/>
            <p:cNvCxnSpPr>
              <a:stCxn id="9" idx="2"/>
              <a:endCxn id="15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449883" y="944651"/>
            <a:ext cx="3308822" cy="5394960"/>
            <a:chOff x="3570242" y="30131"/>
            <a:chExt cx="3954239" cy="6447293"/>
          </a:xfrm>
        </p:grpSpPr>
        <p:grpSp>
          <p:nvGrpSpPr>
            <p:cNvPr id="26" name="Group 25"/>
            <p:cNvGrpSpPr/>
            <p:nvPr/>
          </p:nvGrpSpPr>
          <p:grpSpPr>
            <a:xfrm>
              <a:off x="5803267" y="5977464"/>
              <a:ext cx="1071704" cy="499960"/>
              <a:chOff x="2139551" y="5580743"/>
              <a:chExt cx="1071704" cy="499960"/>
            </a:xfrm>
          </p:grpSpPr>
          <p:sp>
            <p:nvSpPr>
              <p:cNvPr id="114" name="Oval 113"/>
              <p:cNvSpPr>
                <a:spLocks noChangeAspect="1"/>
              </p:cNvSpPr>
              <p:nvPr/>
            </p:nvSpPr>
            <p:spPr>
              <a:xfrm>
                <a:off x="2300514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2438400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2576286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/>
                  <p:cNvSpPr txBox="1"/>
                  <p:nvPr/>
                </p:nvSpPr>
                <p:spPr>
                  <a:xfrm>
                    <a:off x="2139551" y="5711371"/>
                    <a:ext cx="1071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Input</a:t>
                    </a:r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TextBox 1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9551" y="5711371"/>
                    <a:ext cx="1071704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442" t="-9804" r="-12925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Group 26"/>
            <p:cNvGrpSpPr/>
            <p:nvPr/>
          </p:nvGrpSpPr>
          <p:grpSpPr>
            <a:xfrm>
              <a:off x="3570242" y="1879395"/>
              <a:ext cx="657500" cy="2477390"/>
              <a:chOff x="3570242" y="1879395"/>
              <a:chExt cx="657500" cy="2477390"/>
            </a:xfrm>
          </p:grpSpPr>
          <p:grpSp>
            <p:nvGrpSpPr>
              <p:cNvPr id="107" name="Group 106"/>
              <p:cNvGrpSpPr/>
              <p:nvPr/>
            </p:nvGrpSpPr>
            <p:grpSpPr>
              <a:xfrm rot="5400000">
                <a:off x="2952471" y="3081514"/>
                <a:ext cx="2477390" cy="73152"/>
                <a:chOff x="1828800" y="4666343"/>
                <a:chExt cx="2477390" cy="73152"/>
              </a:xfrm>
            </p:grpSpPr>
            <p:sp>
              <p:nvSpPr>
                <p:cNvPr id="109" name="Oval 108"/>
                <p:cNvSpPr>
                  <a:spLocks noChangeAspect="1"/>
                </p:cNvSpPr>
                <p:nvPr/>
              </p:nvSpPr>
              <p:spPr>
                <a:xfrm>
                  <a:off x="1828800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/>
                <p:cNvSpPr>
                  <a:spLocks noChangeAspect="1"/>
                </p:cNvSpPr>
                <p:nvPr/>
              </p:nvSpPr>
              <p:spPr>
                <a:xfrm>
                  <a:off x="2431144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>
                  <a:spLocks noChangeAspect="1"/>
                </p:cNvSpPr>
                <p:nvPr/>
              </p:nvSpPr>
              <p:spPr>
                <a:xfrm>
                  <a:off x="3033487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/>
                <p:cNvSpPr>
                  <a:spLocks noChangeAspect="1"/>
                </p:cNvSpPr>
                <p:nvPr/>
              </p:nvSpPr>
              <p:spPr>
                <a:xfrm>
                  <a:off x="3635830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>
                  <a:spLocks noChangeAspect="1"/>
                </p:cNvSpPr>
                <p:nvPr/>
              </p:nvSpPr>
              <p:spPr>
                <a:xfrm>
                  <a:off x="4233038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 rot="16200000">
                    <a:off x="2712186" y="3073534"/>
                    <a:ext cx="20854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Hidden state</a:t>
                    </a:r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2712186" y="3073534"/>
                    <a:ext cx="2085443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2000" t="-16084" r="-52000" b="-31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/>
            <p:cNvGrpSpPr/>
            <p:nvPr/>
          </p:nvGrpSpPr>
          <p:grpSpPr>
            <a:xfrm>
              <a:off x="4227742" y="1915971"/>
              <a:ext cx="1000617" cy="2404238"/>
              <a:chOff x="4227742" y="1915971"/>
              <a:chExt cx="1000617" cy="2404238"/>
            </a:xfrm>
          </p:grpSpPr>
          <p:cxnSp>
            <p:nvCxnSpPr>
              <p:cNvPr id="101" name="Straight Arrow Connector 100"/>
              <p:cNvCxnSpPr>
                <a:stCxn id="97" idx="0"/>
              </p:cNvCxnSpPr>
              <p:nvPr/>
            </p:nvCxnSpPr>
            <p:spPr>
              <a:xfrm>
                <a:off x="4227742" y="1915971"/>
                <a:ext cx="1000617" cy="1353024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98" idx="0"/>
              </p:cNvCxnSpPr>
              <p:nvPr/>
            </p:nvCxnSpPr>
            <p:spPr>
              <a:xfrm>
                <a:off x="4227742" y="2518315"/>
                <a:ext cx="1000617" cy="75068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stCxn id="99" idx="0"/>
              </p:cNvCxnSpPr>
              <p:nvPr/>
            </p:nvCxnSpPr>
            <p:spPr>
              <a:xfrm>
                <a:off x="4227742" y="3120658"/>
                <a:ext cx="1000617" cy="148337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stCxn id="100" idx="0"/>
              </p:cNvCxnSpPr>
              <p:nvPr/>
            </p:nvCxnSpPr>
            <p:spPr>
              <a:xfrm flipV="1">
                <a:off x="4227742" y="3268995"/>
                <a:ext cx="1000617" cy="45400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stCxn id="101" idx="0"/>
              </p:cNvCxnSpPr>
              <p:nvPr/>
            </p:nvCxnSpPr>
            <p:spPr>
              <a:xfrm flipV="1">
                <a:off x="4227742" y="3268995"/>
                <a:ext cx="1000617" cy="1051214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4664489" y="2113797"/>
                <a:ext cx="3442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U</a:t>
                </a:r>
                <a:endParaRPr lang="en-US" sz="16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>
              <a:off x="5228359" y="2217435"/>
              <a:ext cx="2103120" cy="2103120"/>
              <a:chOff x="2519318" y="2045281"/>
              <a:chExt cx="1828800" cy="1828800"/>
            </a:xfrm>
          </p:grpSpPr>
          <p:sp>
            <p:nvSpPr>
              <p:cNvPr id="99" name="Oval 98"/>
              <p:cNvSpPr>
                <a:spLocks noChangeAspect="1"/>
              </p:cNvSpPr>
              <p:nvPr/>
            </p:nvSpPr>
            <p:spPr>
              <a:xfrm rot="5400000">
                <a:off x="2519318" y="2045281"/>
                <a:ext cx="1828800" cy="18288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 flipV="1">
                <a:off x="2598057" y="2583543"/>
                <a:ext cx="1656751" cy="725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4690476" y="4320555"/>
              <a:ext cx="2834005" cy="1696823"/>
              <a:chOff x="4682981" y="4320555"/>
              <a:chExt cx="2834005" cy="1696823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4682981" y="4918324"/>
                <a:ext cx="2834005" cy="429768"/>
                <a:chOff x="1828800" y="4666343"/>
                <a:chExt cx="2834005" cy="429768"/>
              </a:xfrm>
            </p:grpSpPr>
            <p:sp>
              <p:nvSpPr>
                <p:cNvPr id="94" name="Oval 93"/>
                <p:cNvSpPr>
                  <a:spLocks noChangeAspect="1"/>
                </p:cNvSpPr>
                <p:nvPr/>
              </p:nvSpPr>
              <p:spPr>
                <a:xfrm>
                  <a:off x="1828800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>
                  <a:spLocks noChangeAspect="1"/>
                </p:cNvSpPr>
                <p:nvPr/>
              </p:nvSpPr>
              <p:spPr>
                <a:xfrm>
                  <a:off x="2431143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>
                  <a:spLocks noChangeAspect="1"/>
                </p:cNvSpPr>
                <p:nvPr/>
              </p:nvSpPr>
              <p:spPr>
                <a:xfrm>
                  <a:off x="3033486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>
                  <a:spLocks noChangeAspect="1"/>
                </p:cNvSpPr>
                <p:nvPr/>
              </p:nvSpPr>
              <p:spPr>
                <a:xfrm>
                  <a:off x="3635829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>
                  <a:spLocks noChangeAspect="1"/>
                </p:cNvSpPr>
                <p:nvPr/>
              </p:nvSpPr>
              <p:spPr>
                <a:xfrm>
                  <a:off x="4233037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3" name="Straight Arrow Connector 72"/>
              <p:cNvCxnSpPr>
                <a:stCxn id="56" idx="1"/>
                <a:endCxn id="65" idx="5"/>
              </p:cNvCxnSpPr>
              <p:nvPr/>
            </p:nvCxnSpPr>
            <p:spPr>
              <a:xfrm flipH="1" flipV="1">
                <a:off x="5049811" y="5285154"/>
                <a:ext cx="926471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56" idx="1"/>
                <a:endCxn id="66" idx="4"/>
              </p:cNvCxnSpPr>
              <p:nvPr/>
            </p:nvCxnSpPr>
            <p:spPr>
              <a:xfrm flipH="1" flipV="1">
                <a:off x="5500208" y="5348092"/>
                <a:ext cx="476074" cy="64106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 flipV="1">
                <a:off x="6012127" y="5362204"/>
                <a:ext cx="90424" cy="61526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56" idx="0"/>
                <a:endCxn id="68" idx="4"/>
              </p:cNvCxnSpPr>
              <p:nvPr/>
            </p:nvCxnSpPr>
            <p:spPr>
              <a:xfrm flipV="1">
                <a:off x="6005378" y="5348092"/>
                <a:ext cx="699516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56" idx="1"/>
                <a:endCxn id="70" idx="3"/>
              </p:cNvCxnSpPr>
              <p:nvPr/>
            </p:nvCxnSpPr>
            <p:spPr>
              <a:xfrm flipV="1">
                <a:off x="5976282" y="5285154"/>
                <a:ext cx="1173874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>
                <a:stCxn id="59" idx="0"/>
                <a:endCxn id="65" idx="5"/>
              </p:cNvCxnSpPr>
              <p:nvPr/>
            </p:nvCxnSpPr>
            <p:spPr>
              <a:xfrm flipH="1" flipV="1">
                <a:off x="5049811" y="5285154"/>
                <a:ext cx="1093453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60" idx="0"/>
                <a:endCxn id="65" idx="5"/>
              </p:cNvCxnSpPr>
              <p:nvPr/>
            </p:nvCxnSpPr>
            <p:spPr>
              <a:xfrm flipH="1" flipV="1">
                <a:off x="5049811" y="5285154"/>
                <a:ext cx="1231339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stCxn id="59" idx="6"/>
                <a:endCxn id="66" idx="4"/>
              </p:cNvCxnSpPr>
              <p:nvPr/>
            </p:nvCxnSpPr>
            <p:spPr>
              <a:xfrm flipH="1" flipV="1">
                <a:off x="5500208" y="5348092"/>
                <a:ext cx="684204" cy="66928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>
                <a:stCxn id="60" idx="0"/>
                <a:endCxn id="66" idx="4"/>
              </p:cNvCxnSpPr>
              <p:nvPr/>
            </p:nvCxnSpPr>
            <p:spPr>
              <a:xfrm flipH="1" flipV="1">
                <a:off x="5500208" y="5348092"/>
                <a:ext cx="780942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60" idx="0"/>
                <a:endCxn id="68" idx="4"/>
              </p:cNvCxnSpPr>
              <p:nvPr/>
            </p:nvCxnSpPr>
            <p:spPr>
              <a:xfrm flipV="1">
                <a:off x="6281150" y="5348092"/>
                <a:ext cx="423744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60" idx="7"/>
                <a:endCxn id="70" idx="3"/>
              </p:cNvCxnSpPr>
              <p:nvPr/>
            </p:nvCxnSpPr>
            <p:spPr>
              <a:xfrm flipV="1">
                <a:off x="6310246" y="5285154"/>
                <a:ext cx="839910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>
                <a:stCxn id="60" idx="0"/>
                <a:endCxn id="67" idx="4"/>
              </p:cNvCxnSpPr>
              <p:nvPr/>
            </p:nvCxnSpPr>
            <p:spPr>
              <a:xfrm flipH="1" flipV="1">
                <a:off x="6102551" y="5348092"/>
                <a:ext cx="178599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59" idx="7"/>
                <a:endCxn id="68" idx="4"/>
              </p:cNvCxnSpPr>
              <p:nvPr/>
            </p:nvCxnSpPr>
            <p:spPr>
              <a:xfrm flipV="1">
                <a:off x="6172360" y="5348092"/>
                <a:ext cx="532534" cy="64106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59" idx="0"/>
                <a:endCxn id="67" idx="4"/>
              </p:cNvCxnSpPr>
              <p:nvPr/>
            </p:nvCxnSpPr>
            <p:spPr>
              <a:xfrm flipH="1" flipV="1">
                <a:off x="6102551" y="5348092"/>
                <a:ext cx="40713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9" idx="0"/>
                <a:endCxn id="70" idx="3"/>
              </p:cNvCxnSpPr>
              <p:nvPr/>
            </p:nvCxnSpPr>
            <p:spPr>
              <a:xfrm flipV="1">
                <a:off x="6143264" y="5285154"/>
                <a:ext cx="1006892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6777688" y="5618982"/>
                <a:ext cx="2782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V</a:t>
                </a:r>
                <a:endParaRPr lang="en-US" sz="16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  <p:cxnSp>
            <p:nvCxnSpPr>
              <p:cNvPr id="89" name="Straight Arrow Connector 88"/>
              <p:cNvCxnSpPr>
                <a:stCxn id="65" idx="0"/>
              </p:cNvCxnSpPr>
              <p:nvPr/>
            </p:nvCxnSpPr>
            <p:spPr>
              <a:xfrm flipV="1">
                <a:off x="4897865" y="4320555"/>
                <a:ext cx="1382054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66" idx="0"/>
              </p:cNvCxnSpPr>
              <p:nvPr/>
            </p:nvCxnSpPr>
            <p:spPr>
              <a:xfrm flipV="1">
                <a:off x="5500208" y="4320555"/>
                <a:ext cx="779711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>
                <a:stCxn id="67" idx="0"/>
              </p:cNvCxnSpPr>
              <p:nvPr/>
            </p:nvCxnSpPr>
            <p:spPr>
              <a:xfrm flipV="1">
                <a:off x="6102551" y="4320555"/>
                <a:ext cx="177368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68" idx="0"/>
              </p:cNvCxnSpPr>
              <p:nvPr/>
            </p:nvCxnSpPr>
            <p:spPr>
              <a:xfrm flipH="1" flipV="1">
                <a:off x="6279919" y="4320555"/>
                <a:ext cx="424975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70" idx="0"/>
              </p:cNvCxnSpPr>
              <p:nvPr/>
            </p:nvCxnSpPr>
            <p:spPr>
              <a:xfrm flipH="1" flipV="1">
                <a:off x="6279919" y="4320555"/>
                <a:ext cx="1022183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5335236" y="3156393"/>
                  <a:ext cx="1947408" cy="4781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𝑉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𝑈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1400" b="0" dirty="0" smtClean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5236" y="3156393"/>
                  <a:ext cx="1947408" cy="47815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 34"/>
            <p:cNvGrpSpPr/>
            <p:nvPr/>
          </p:nvGrpSpPr>
          <p:grpSpPr>
            <a:xfrm>
              <a:off x="5763228" y="2272510"/>
              <a:ext cx="1016625" cy="738997"/>
              <a:chOff x="5763228" y="2272510"/>
              <a:chExt cx="1016625" cy="738997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5763228" y="2272510"/>
                <a:ext cx="10166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5770665" y="2533352"/>
                    <a:ext cx="963972" cy="4781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𝑔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b="0" dirty="0" smtClean="0"/>
                  </a:p>
                  <a:p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0665" y="2533352"/>
                    <a:ext cx="963972" cy="47815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758" t="-3077" r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Group 35"/>
            <p:cNvGrpSpPr/>
            <p:nvPr/>
          </p:nvGrpSpPr>
          <p:grpSpPr>
            <a:xfrm>
              <a:off x="5435304" y="30131"/>
              <a:ext cx="1866798" cy="2270623"/>
              <a:chOff x="5435304" y="30131"/>
              <a:chExt cx="1866798" cy="2270623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5442292" y="899003"/>
                <a:ext cx="1741958" cy="817093"/>
                <a:chOff x="1475569" y="4313112"/>
                <a:chExt cx="1741958" cy="817093"/>
              </a:xfrm>
            </p:grpSpPr>
            <p:sp>
              <p:nvSpPr>
                <p:cNvPr id="68" name="Oval 67"/>
                <p:cNvSpPr>
                  <a:spLocks noChangeAspect="1"/>
                </p:cNvSpPr>
                <p:nvPr/>
              </p:nvSpPr>
              <p:spPr>
                <a:xfrm>
                  <a:off x="1475569" y="4313112"/>
                  <a:ext cx="782999" cy="782999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>
                  <a:spLocks noChangeAspect="1"/>
                </p:cNvSpPr>
                <p:nvPr/>
              </p:nvSpPr>
              <p:spPr>
                <a:xfrm>
                  <a:off x="2431143" y="4343821"/>
                  <a:ext cx="786384" cy="786384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5833792" y="1682002"/>
                <a:ext cx="446127" cy="53543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 flipV="1">
                <a:off x="5833792" y="1682002"/>
                <a:ext cx="316619" cy="51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6753704" y="1858854"/>
                <a:ext cx="54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W</a:t>
                </a:r>
                <a:r>
                  <a:rPr lang="en-US" sz="1600" baseline="-25000" dirty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2</a:t>
                </a:r>
              </a:p>
            </p:txBody>
          </p: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5833792" y="1682002"/>
                <a:ext cx="194190" cy="610555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 flipV="1">
                <a:off x="5833792" y="1682002"/>
                <a:ext cx="556980" cy="52757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 flipV="1">
                <a:off x="5833792" y="1682002"/>
                <a:ext cx="703394" cy="550615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6566282" y="1716096"/>
                <a:ext cx="224776" cy="50483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6448964" y="1716096"/>
                <a:ext cx="342094" cy="49347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 flipV="1">
                <a:off x="6279919" y="1716096"/>
                <a:ext cx="511139" cy="50133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V="1">
                <a:off x="6150411" y="1716096"/>
                <a:ext cx="640647" cy="479907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6027982" y="1716096"/>
                <a:ext cx="763076" cy="49663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6247848" y="2189954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6378720" y="2197881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6525134" y="2220926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5986834" y="2212729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6109263" y="219600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/>
              <p:cNvCxnSpPr/>
              <p:nvPr/>
            </p:nvCxnSpPr>
            <p:spPr>
              <a:xfrm flipV="1">
                <a:off x="5466906" y="1197381"/>
                <a:ext cx="742598" cy="402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6416457" y="1193360"/>
                <a:ext cx="742598" cy="402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5435304" y="979138"/>
                <a:ext cx="789645" cy="257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401774" y="990527"/>
                <a:ext cx="789645" cy="257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5457470" y="1837010"/>
                <a:ext cx="54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W</a:t>
                </a:r>
                <a:r>
                  <a:rPr lang="en-US" sz="1600" baseline="-25000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1</a:t>
                </a:r>
                <a:endParaRPr lang="en-US" sz="1600" baseline="-250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5649092" y="30131"/>
                    <a:ext cx="12448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Output</a:t>
                    </a:r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9092" y="30131"/>
                    <a:ext cx="1244893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4678" t="-11765" r="-13450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5510302" y="1263715"/>
                    <a:ext cx="699608" cy="1839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b="0" dirty="0" smtClean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0302" y="1263715"/>
                    <a:ext cx="699608" cy="18390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4167" r="-1042" b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6424211" y="1258633"/>
                    <a:ext cx="706658" cy="1839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b="0" dirty="0" smtClean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211" y="1258633"/>
                    <a:ext cx="706658" cy="18390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5155" r="-1031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Straight Arrow Connector 65"/>
              <p:cNvCxnSpPr/>
              <p:nvPr/>
            </p:nvCxnSpPr>
            <p:spPr>
              <a:xfrm flipV="1">
                <a:off x="5842310" y="397704"/>
                <a:ext cx="455983" cy="49467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H="1" flipV="1">
                <a:off x="6361611" y="389501"/>
                <a:ext cx="429447" cy="54021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87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-0.41979 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9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Memories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938" t="75312" r="53736" b="-550"/>
          <a:stretch/>
        </p:blipFill>
        <p:spPr>
          <a:xfrm>
            <a:off x="9866590" y="1372427"/>
            <a:ext cx="1017223" cy="11005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433" t="49995" r="76175" b="24767"/>
          <a:stretch/>
        </p:blipFill>
        <p:spPr>
          <a:xfrm>
            <a:off x="8706888" y="1157507"/>
            <a:ext cx="1057844" cy="11005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7331507" y="2449013"/>
            <a:ext cx="914842" cy="11005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511" t="51705" r="1972" b="23057"/>
          <a:stretch/>
        </p:blipFill>
        <p:spPr>
          <a:xfrm>
            <a:off x="8737477" y="2295028"/>
            <a:ext cx="128714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24140" t="55034" r="52157" b="24762"/>
          <a:stretch/>
        </p:blipFill>
        <p:spPr>
          <a:xfrm>
            <a:off x="6350872" y="1796572"/>
            <a:ext cx="1033654" cy="8810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491897" y="1346023"/>
            <a:ext cx="1033654" cy="9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2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Memories - Forgetting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2000"/>
          </a:blip>
          <a:srcRect l="22435" t="75553" r="53307" b="-791"/>
          <a:stretch/>
        </p:blipFill>
        <p:spPr>
          <a:xfrm>
            <a:off x="8796768" y="1070887"/>
            <a:ext cx="1057844" cy="11005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9000"/>
          </a:blip>
          <a:srcRect l="-433" t="49995" r="76175" b="24767"/>
          <a:stretch/>
        </p:blipFill>
        <p:spPr>
          <a:xfrm>
            <a:off x="9945773" y="1701330"/>
            <a:ext cx="1057844" cy="11005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8902144" y="2227415"/>
            <a:ext cx="914842" cy="11005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3000"/>
          </a:blip>
          <a:srcRect l="68511" t="51705" r="1972" b="23057"/>
          <a:stretch/>
        </p:blipFill>
        <p:spPr>
          <a:xfrm>
            <a:off x="7289328" y="2421396"/>
            <a:ext cx="128714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2000"/>
          </a:blip>
          <a:srcRect l="24140" t="55034" r="52157" b="24762"/>
          <a:stretch/>
        </p:blipFill>
        <p:spPr>
          <a:xfrm>
            <a:off x="6350714" y="1527635"/>
            <a:ext cx="1033654" cy="8810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671954" y="1279607"/>
            <a:ext cx="1033654" cy="9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5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New Events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61528" t="75014" r="23471" b="1324"/>
          <a:stretch/>
        </p:blipFill>
        <p:spPr>
          <a:xfrm>
            <a:off x="9162807" y="1162049"/>
            <a:ext cx="654179" cy="10318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771" t="75975" r="-3108" b="-1213"/>
          <a:stretch/>
        </p:blipFill>
        <p:spPr>
          <a:xfrm>
            <a:off x="7384368" y="2421396"/>
            <a:ext cx="119210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50924" t="28668" r="28459" b="48853"/>
          <a:stretch/>
        </p:blipFill>
        <p:spPr>
          <a:xfrm>
            <a:off x="7839745" y="1327853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2711" t="75505" r="76672" b="2016"/>
          <a:stretch/>
        </p:blipFill>
        <p:spPr>
          <a:xfrm>
            <a:off x="8866860" y="2351123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6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New Events Weighted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8000"/>
          </a:blip>
          <a:srcRect l="61528" t="75014" r="23471" b="1324"/>
          <a:stretch/>
        </p:blipFill>
        <p:spPr>
          <a:xfrm>
            <a:off x="9162807" y="1162049"/>
            <a:ext cx="654179" cy="10318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3000"/>
          </a:blip>
          <a:srcRect l="75771" t="75975" r="-3108" b="-1213"/>
          <a:stretch/>
        </p:blipFill>
        <p:spPr>
          <a:xfrm>
            <a:off x="7384368" y="2421396"/>
            <a:ext cx="119210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9000"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46000"/>
          </a:blip>
          <a:srcRect l="50924" t="28668" r="28459" b="48853"/>
          <a:stretch/>
        </p:blipFill>
        <p:spPr>
          <a:xfrm>
            <a:off x="7839745" y="1327853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3000"/>
          </a:blip>
          <a:srcRect l="2162" t="75877" r="77221" b="1644"/>
          <a:stretch/>
        </p:blipFill>
        <p:spPr>
          <a:xfrm>
            <a:off x="8866860" y="2351123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Updated memories</a:t>
            </a:r>
            <a:br>
              <a:rPr lang="en-US" b="1" dirty="0"/>
            </a:br>
            <a:endParaRPr lang="en-US" b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671954" y="1279607"/>
            <a:ext cx="1033654" cy="96121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8902144" y="2227415"/>
            <a:ext cx="914842" cy="110056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9000"/>
          </a:blip>
          <a:srcRect l="-433" t="49995" r="76175" b="24767"/>
          <a:stretch/>
        </p:blipFill>
        <p:spPr>
          <a:xfrm>
            <a:off x="8962314" y="1140257"/>
            <a:ext cx="1057844" cy="110056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50924" t="28668" r="28459" b="48853"/>
          <a:stretch/>
        </p:blipFill>
        <p:spPr>
          <a:xfrm>
            <a:off x="7616368" y="2416896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[Chen17b] </a:t>
            </a:r>
            <a:r>
              <a:rPr lang="en-US" sz="2000" dirty="0" err="1"/>
              <a:t>Qiming</a:t>
            </a:r>
            <a:r>
              <a:rPr lang="en-US" sz="2000" dirty="0"/>
              <a:t> Chen, Ren Wu, “CNN Is All You Need”, </a:t>
            </a:r>
            <a:r>
              <a:rPr lang="en-US" sz="2000" dirty="0" err="1"/>
              <a:t>arXiv</a:t>
            </a:r>
            <a:r>
              <a:rPr lang="en-US" sz="2000" dirty="0"/>
              <a:t> 1712.09662, 2017. </a:t>
            </a:r>
            <a:r>
              <a:rPr lang="en-US" sz="2000" dirty="0">
                <a:hlinkClick r:id="rId3"/>
              </a:rPr>
              <a:t>https://arxiv.org/abs/1712.09662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[Chu17] Hang Chu, Raquel </a:t>
            </a:r>
            <a:r>
              <a:rPr lang="en-US" sz="2000" dirty="0" err="1"/>
              <a:t>Urtasun</a:t>
            </a:r>
            <a:r>
              <a:rPr lang="en-US" sz="2000" dirty="0"/>
              <a:t>, </a:t>
            </a:r>
            <a:r>
              <a:rPr lang="en-US" sz="2000" dirty="0" err="1"/>
              <a:t>Sanja</a:t>
            </a:r>
            <a:r>
              <a:rPr lang="en-US" sz="2000" dirty="0"/>
              <a:t> </a:t>
            </a:r>
            <a:r>
              <a:rPr lang="en-US" sz="2000" dirty="0" err="1"/>
              <a:t>Fidler</a:t>
            </a:r>
            <a:r>
              <a:rPr lang="en-US" sz="2000" dirty="0"/>
              <a:t>, “Song From PI: A Musically Plausible Network for Pop Music Generation”, </a:t>
            </a:r>
            <a:r>
              <a:rPr lang="en-US" sz="2000" dirty="0" err="1"/>
              <a:t>arXiv</a:t>
            </a:r>
            <a:r>
              <a:rPr lang="en-US" sz="2000" dirty="0"/>
              <a:t> preprint, 2017. </a:t>
            </a:r>
            <a:r>
              <a:rPr lang="en-US" sz="2000" dirty="0">
                <a:hlinkClick r:id="rId4"/>
              </a:rPr>
              <a:t>https://arxiv.org/abs/1611.03477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[Johnson17] Daniel Johnson, “Composing Music with Recurrent Neural Networks”, </a:t>
            </a:r>
            <a:r>
              <a:rPr lang="en-US" sz="2000" dirty="0" err="1"/>
              <a:t>Heahedria</a:t>
            </a:r>
            <a:r>
              <a:rPr lang="en-US" sz="2000" dirty="0"/>
              <a:t>, 2017. </a:t>
            </a:r>
            <a:r>
              <a:rPr lang="en-US" sz="2000" dirty="0">
                <a:hlinkClick r:id="rId5" invalidUrl="http://www.hexahedria.com/2015/08/03/ composing-music-with-recurrent-neural-networks/"/>
              </a:rPr>
              <a:t>http://</a:t>
            </a:r>
            <a:r>
              <a:rPr lang="en-US" sz="2000" dirty="0" err="1">
                <a:hlinkClick r:id="rId5" invalidUrl="http://www.hexahedria.com/2015/08/03/ composing-music-with-recurrent-neural-networks/"/>
              </a:rPr>
              <a:t>www.hexahedria.com</a:t>
            </a:r>
            <a:r>
              <a:rPr lang="en-US" sz="2000" dirty="0">
                <a:hlinkClick r:id="rId5" invalidUrl="http://www.hexahedria.com/2015/08/03/ composing-music-with-recurrent-neural-networks/"/>
              </a:rPr>
              <a:t>/2015/08/03/ composing-music-with-recurrent-neural-networks/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[Deutsch16b] Max Deutsch, “Silicon Valley: A New Episode Written by AI”, Deep Writing blog post, 2017. </a:t>
            </a:r>
            <a:r>
              <a:rPr lang="en-US" sz="2000" dirty="0">
                <a:hlinkClick r:id="rId6" invalidUrl="https://medium.com/deep-writing/ silicon-valley-a-new-episode-written-by-ai-a8f832645bc2"/>
              </a:rPr>
              <a:t>https://medium.com/deep-writing/ silicon-valley-a-new-episode-written-by-ai-a8f832645bc2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[Fan16] Bo Fan, </a:t>
            </a:r>
            <a:r>
              <a:rPr lang="en-US" sz="2000" dirty="0" err="1"/>
              <a:t>Lijuan</a:t>
            </a:r>
            <a:r>
              <a:rPr lang="en-US" sz="2000" dirty="0"/>
              <a:t> Wang, Frank K. Soong, Lei </a:t>
            </a:r>
            <a:r>
              <a:rPr lang="en-US" sz="2000" dirty="0" err="1"/>
              <a:t>Xie</a:t>
            </a:r>
            <a:r>
              <a:rPr lang="en-US" sz="2000" dirty="0"/>
              <a:t> “Photo-Real Talking Head with Deep Bidirectional LSTM”, Multimedia Tools and Applications, 75(9), 2016. </a:t>
            </a:r>
            <a:r>
              <a:rPr lang="en-US" sz="2000" dirty="0">
                <a:hlinkClick r:id="rId7"/>
              </a:rPr>
              <a:t>https://</a:t>
            </a:r>
            <a:r>
              <a:rPr lang="en-US" sz="2000" dirty="0" err="1">
                <a:hlinkClick r:id="rId7"/>
              </a:rPr>
              <a:t>www.microsoft.com</a:t>
            </a:r>
            <a:r>
              <a:rPr lang="en-US" sz="2000" dirty="0">
                <a:hlinkClick r:id="rId7"/>
              </a:rPr>
              <a:t>/</a:t>
            </a:r>
            <a:r>
              <a:rPr lang="en-US" sz="2000" dirty="0" err="1">
                <a:hlinkClick r:id="rId7"/>
              </a:rPr>
              <a:t>en</a:t>
            </a:r>
            <a:r>
              <a:rPr lang="en-US" sz="2000" dirty="0">
                <a:hlinkClick r:id="rId7"/>
              </a:rPr>
              <a:t>-us/research/</a:t>
            </a:r>
            <a:r>
              <a:rPr lang="en-US" sz="2000" dirty="0" err="1">
                <a:hlinkClick r:id="rId7"/>
              </a:rPr>
              <a:t>wp</a:t>
            </a:r>
            <a:r>
              <a:rPr lang="en-US" sz="2000" dirty="0">
                <a:hlinkClick r:id="rId7"/>
              </a:rPr>
              <a:t>-content/uploads/2015/04/icassp2015_fanbo_1009.pdf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5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65601" y="3106056"/>
            <a:ext cx="4357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Continue on Wednesday </a:t>
            </a:r>
          </a:p>
        </p:txBody>
      </p:sp>
    </p:spTree>
    <p:extLst>
      <p:ext uri="{BB962C8B-B14F-4D97-AF65-F5344CB8AC3E}">
        <p14:creationId xmlns:p14="http://schemas.microsoft.com/office/powerpoint/2010/main" val="6434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261F11-C209-9549-BA62-8069D91CB05F}"/>
              </a:ext>
            </a:extLst>
          </p:cNvPr>
          <p:cNvGrpSpPr/>
          <p:nvPr/>
        </p:nvGrpSpPr>
        <p:grpSpPr>
          <a:xfrm>
            <a:off x="131578" y="2220602"/>
            <a:ext cx="11351329" cy="2537288"/>
            <a:chOff x="-112255" y="2119665"/>
            <a:chExt cx="11805443" cy="263879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2C5FB0-3320-F246-9BB0-919FCB4D1F2F}"/>
                </a:ext>
              </a:extLst>
            </p:cNvPr>
            <p:cNvGrpSpPr/>
            <p:nvPr/>
          </p:nvGrpSpPr>
          <p:grpSpPr>
            <a:xfrm>
              <a:off x="-112255" y="2119665"/>
              <a:ext cx="10832400" cy="2638793"/>
              <a:chOff x="7488" y="2119665"/>
              <a:chExt cx="10832400" cy="263879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20CC877-672A-A840-AC3B-CFFE7E532772}"/>
                  </a:ext>
                </a:extLst>
              </p:cNvPr>
              <p:cNvGrpSpPr/>
              <p:nvPr/>
            </p:nvGrpSpPr>
            <p:grpSpPr>
              <a:xfrm>
                <a:off x="7488" y="2119665"/>
                <a:ext cx="6078259" cy="2638793"/>
                <a:chOff x="7488" y="2119665"/>
                <a:chExt cx="6078259" cy="263879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A3F3453E-D91B-E448-BC0B-E41250852978}"/>
                    </a:ext>
                  </a:extLst>
                </p:cNvPr>
                <p:cNvGrpSpPr/>
                <p:nvPr/>
              </p:nvGrpSpPr>
              <p:grpSpPr>
                <a:xfrm>
                  <a:off x="7488" y="2119665"/>
                  <a:ext cx="3666162" cy="2638793"/>
                  <a:chOff x="7488" y="2425811"/>
                  <a:chExt cx="3666162" cy="2638793"/>
                </a:xfrm>
              </p:grpSpPr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955229" y="2425811"/>
                    <a:ext cx="2718421" cy="2638793"/>
                    <a:chOff x="4909604" y="1651111"/>
                    <a:chExt cx="3737301" cy="3627827"/>
                  </a:xfrm>
                </p:grpSpPr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36" name="Rectangle 35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39" name="Straight Arrow Connector 38"/>
                      <p:cNvCxnSpPr>
                        <a:cxnSpLocks/>
                        <a:endCxn id="37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0" name="Notched Right Arrow 39"/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>
                      <a:off x="4909604" y="4121955"/>
                      <a:ext cx="1898222" cy="1156983"/>
                      <a:chOff x="3728673" y="5328872"/>
                      <a:chExt cx="1898222" cy="1156983"/>
                    </a:xfrm>
                  </p:grpSpPr>
                  <p:sp>
                    <p:nvSpPr>
                      <p:cNvPr id="34" name="TextBox 33"/>
                      <p:cNvSpPr txBox="1"/>
                      <p:nvPr/>
                    </p:nvSpPr>
                    <p:spPr>
                      <a:xfrm>
                        <a:off x="3728673" y="5957782"/>
                        <a:ext cx="1898222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i="1" dirty="0">
                            <a:latin typeface="Karla" pitchFamily="2" charset="0"/>
                            <a:ea typeface="Karla" pitchFamily="2" charset="0"/>
                          </a:rPr>
                          <a:t>dog barking</a:t>
                        </a:r>
                      </a:p>
                    </p:txBody>
                  </p:sp>
                  <p:cxnSp>
                    <p:nvCxnSpPr>
                      <p:cNvPr id="35" name="Straight Arrow Connector 34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48A20E61-9217-9A4B-A1C0-A122C9E7BBF6}"/>
                      </a:ext>
                    </a:extLst>
                  </p:cNvPr>
                  <p:cNvGrpSpPr/>
                  <p:nvPr/>
                </p:nvGrpSpPr>
                <p:grpSpPr>
                  <a:xfrm>
                    <a:off x="2089239" y="3023182"/>
                    <a:ext cx="1584411" cy="575739"/>
                    <a:chOff x="2789440" y="1937574"/>
                    <a:chExt cx="1584411" cy="575739"/>
                  </a:xfrm>
                </p:grpSpPr>
                <p:sp>
                  <p:nvSpPr>
                    <p:cNvPr id="3" name="Rectangle 2">
                      <a:extLst>
                        <a:ext uri="{FF2B5EF4-FFF2-40B4-BE49-F238E27FC236}">
                          <a16:creationId xmlns:a16="http://schemas.microsoft.com/office/drawing/2014/main" id="{B7BF347E-D9FC-524B-8468-C9BC282851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9161"/>
                      <a:ext cx="1584411" cy="54415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a:t>dog barking </a:t>
                      </a:r>
                    </a:p>
                  </p:txBody>
                </p:sp>
                <p:sp>
                  <p:nvSpPr>
                    <p:cNvPr id="6" name="Freeform 5">
                      <a:extLst>
                        <a:ext uri="{FF2B5EF4-FFF2-40B4-BE49-F238E27FC236}">
                          <a16:creationId xmlns:a16="http://schemas.microsoft.com/office/drawing/2014/main" id="{C7DA5B31-EC25-EC47-877F-FB4F86A3B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B48205CF-C8FC-7549-9380-8180CB94C6E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7" name="Notched Right Arrow 76">
                    <a:extLst>
                      <a:ext uri="{FF2B5EF4-FFF2-40B4-BE49-F238E27FC236}">
                        <a16:creationId xmlns:a16="http://schemas.microsoft.com/office/drawing/2014/main" id="{E50C2E4A-8541-144E-AAE7-0CC7B051FC7B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06F60272-D6B4-0541-BCEA-E1DBE203798B}"/>
                      </a:ext>
                    </a:extLst>
                  </p:cNvPr>
                  <p:cNvGrpSpPr/>
                  <p:nvPr/>
                </p:nvGrpSpPr>
                <p:grpSpPr>
                  <a:xfrm>
                    <a:off x="7488" y="3023182"/>
                    <a:ext cx="1584411" cy="573537"/>
                    <a:chOff x="2789440" y="1937574"/>
                    <a:chExt cx="1584411" cy="573537"/>
                  </a:xfrm>
                </p:grpSpPr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FAF61B9E-A5BD-4042-9E50-EAD855C418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2732"/>
                      <a:ext cx="158441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</p:txBody>
                </p:sp>
                <p:sp>
                  <p:nvSpPr>
                    <p:cNvPr id="80" name="Freeform 79">
                      <a:extLst>
                        <a:ext uri="{FF2B5EF4-FFF2-40B4-BE49-F238E27FC236}">
                          <a16:creationId xmlns:a16="http://schemas.microsoft.com/office/drawing/2014/main" id="{B71B9C64-35B1-6143-9BEB-693858F8A4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9989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" name="Freeform 80">
                      <a:extLst>
                        <a:ext uri="{FF2B5EF4-FFF2-40B4-BE49-F238E27FC236}">
                          <a16:creationId xmlns:a16="http://schemas.microsoft.com/office/drawing/2014/main" id="{FCD40032-988A-6442-A379-D245ECBE1A9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81501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ED31785-1B1C-294A-A9F1-911E52807FA6}"/>
                    </a:ext>
                  </a:extLst>
                </p:cNvPr>
                <p:cNvGrpSpPr/>
                <p:nvPr/>
              </p:nvGrpSpPr>
              <p:grpSpPr>
                <a:xfrm>
                  <a:off x="3343975" y="2119665"/>
                  <a:ext cx="2741772" cy="2638793"/>
                  <a:chOff x="955229" y="2425811"/>
                  <a:chExt cx="2741772" cy="2638793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ADF17B0D-C503-5549-AAC5-C664D01DD283}"/>
                      </a:ext>
                    </a:extLst>
                  </p:cNvPr>
                  <p:cNvGrpSpPr/>
                  <p:nvPr/>
                </p:nvGrpSpPr>
                <p:grpSpPr>
                  <a:xfrm>
                    <a:off x="955229" y="2425811"/>
                    <a:ext cx="2718421" cy="2638793"/>
                    <a:chOff x="4909604" y="1651111"/>
                    <a:chExt cx="3737301" cy="3627827"/>
                  </a:xfrm>
                </p:grpSpPr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0369D82E-8FF3-CA41-9E14-691C659E54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97" name="Rectangle 96">
                        <a:extLst>
                          <a:ext uri="{FF2B5EF4-FFF2-40B4-BE49-F238E27FC236}">
                            <a16:creationId xmlns:a16="http://schemas.microsoft.com/office/drawing/2014/main" id="{43563BE9-FAD9-474A-8519-00ADDE7D73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98" name="TextBox 97">
                        <a:extLst>
                          <a:ext uri="{FF2B5EF4-FFF2-40B4-BE49-F238E27FC236}">
                            <a16:creationId xmlns:a16="http://schemas.microsoft.com/office/drawing/2014/main" id="{A6E71407-6CF8-7D4E-B1D5-28592A79B9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0.1</a:t>
                        </a:r>
                      </a:p>
                    </p:txBody>
                  </p:sp>
                  <p:cxnSp>
                    <p:nvCxnSpPr>
                      <p:cNvPr id="99" name="Straight Arrow Connector 98">
                        <a:extLst>
                          <a:ext uri="{FF2B5EF4-FFF2-40B4-BE49-F238E27FC236}">
                            <a16:creationId xmlns:a16="http://schemas.microsoft.com/office/drawing/2014/main" id="{D665A4D0-3C4C-2940-BDB1-9144986EBEE0}"/>
                          </a:ext>
                        </a:extLst>
                      </p:cNvPr>
                      <p:cNvCxnSpPr>
                        <a:cxnSpLocks/>
                        <a:endCxn id="98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0" name="Notched Right Arrow 99">
                        <a:extLst>
                          <a:ext uri="{FF2B5EF4-FFF2-40B4-BE49-F238E27FC236}">
                            <a16:creationId xmlns:a16="http://schemas.microsoft.com/office/drawing/2014/main" id="{96A76823-6FB0-3442-8EED-43318CA498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4" name="Group 93">
                      <a:extLst>
                        <a:ext uri="{FF2B5EF4-FFF2-40B4-BE49-F238E27FC236}">
                          <a16:creationId xmlns:a16="http://schemas.microsoft.com/office/drawing/2014/main" id="{F02AC777-B6AD-FE4E-B8A2-577277CD1A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09604" y="4121955"/>
                      <a:ext cx="1806541" cy="1156983"/>
                      <a:chOff x="3728673" y="5328872"/>
                      <a:chExt cx="1806541" cy="115698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5" name="TextBox 94">
                            <a:extLst>
                              <a:ext uri="{FF2B5EF4-FFF2-40B4-BE49-F238E27FC236}">
                                <a16:creationId xmlns:a16="http://schemas.microsoft.com/office/drawing/2014/main" id="{0F1B4522-D07D-D04C-AC8B-30586C439A2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728673" y="5957782"/>
                            <a:ext cx="1806541" cy="52807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white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shirt</m:t>
                                  </m:r>
                                </m:oMath>
                              </m:oMathPara>
                            </a14:m>
                            <a:endParaRPr lang="en-US" i="1" dirty="0">
                              <a:latin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5" name="TextBox 94">
                            <a:extLst>
                              <a:ext uri="{FF2B5EF4-FFF2-40B4-BE49-F238E27FC236}">
                                <a16:creationId xmlns:a16="http://schemas.microsoft.com/office/drawing/2014/main" id="{0F1B4522-D07D-D04C-AC8B-30586C439A22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728673" y="5957782"/>
                            <a:ext cx="1806541" cy="528073"/>
                          </a:xfrm>
                          <a:prstGeom prst="rect">
                            <a:avLst/>
                          </a:prstGeom>
                          <a:blipFill>
                            <a:blip r:embed="rId3"/>
                            <a:stretch>
                              <a:fillRect b="-1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96" name="Straight Arrow Connector 95">
                        <a:extLst>
                          <a:ext uri="{FF2B5EF4-FFF2-40B4-BE49-F238E27FC236}">
                            <a16:creationId xmlns:a16="http://schemas.microsoft.com/office/drawing/2014/main" id="{A9CA37A8-ACF3-8244-A781-8D94A849737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BF8A8DC9-C1DE-D240-99A6-7B10A5E58C5C}"/>
                      </a:ext>
                    </a:extLst>
                  </p:cNvPr>
                  <p:cNvGrpSpPr/>
                  <p:nvPr/>
                </p:nvGrpSpPr>
                <p:grpSpPr>
                  <a:xfrm>
                    <a:off x="2112590" y="3023182"/>
                    <a:ext cx="1584411" cy="575739"/>
                    <a:chOff x="2812791" y="1937574"/>
                    <a:chExt cx="1584411" cy="575739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0" name="Rectangle 89">
                          <a:extLst>
                            <a:ext uri="{FF2B5EF4-FFF2-40B4-BE49-F238E27FC236}">
                              <a16:creationId xmlns:a16="http://schemas.microsoft.com/office/drawing/2014/main" id="{FFEBE4DD-ABC5-B745-B6A2-5033CB185F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12791" y="1969161"/>
                          <a:ext cx="1584411" cy="544152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dog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barking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Karla" pitchFamily="2" charset="0"/>
                            <a:ea typeface="Karla" pitchFamily="2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white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shirt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0" name="Rectangle 89">
                          <a:extLst>
                            <a:ext uri="{FF2B5EF4-FFF2-40B4-BE49-F238E27FC236}">
                              <a16:creationId xmlns:a16="http://schemas.microsoft.com/office/drawing/2014/main" id="{FFEBE4DD-ABC5-B745-B6A2-5033CB185F81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12791" y="1969161"/>
                          <a:ext cx="1584411" cy="54415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b="-465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91" name="Freeform 90">
                      <a:extLst>
                        <a:ext uri="{FF2B5EF4-FFF2-40B4-BE49-F238E27FC236}">
                          <a16:creationId xmlns:a16="http://schemas.microsoft.com/office/drawing/2014/main" id="{BB7DD003-A9E1-2C4A-8AA5-EB14A92B2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2" name="Freeform 91">
                      <a:extLst>
                        <a:ext uri="{FF2B5EF4-FFF2-40B4-BE49-F238E27FC236}">
                          <a16:creationId xmlns:a16="http://schemas.microsoft.com/office/drawing/2014/main" id="{8475F5AE-ADB0-924A-9D32-7C7072A4C86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C91D00EF-8E8F-1F45-8564-3497798F9D3C}"/>
                  </a:ext>
                </a:extLst>
              </p:cNvPr>
              <p:cNvGrpSpPr/>
              <p:nvPr/>
            </p:nvGrpSpPr>
            <p:grpSpPr>
              <a:xfrm>
                <a:off x="5938262" y="2119665"/>
                <a:ext cx="4901626" cy="2638793"/>
                <a:chOff x="1160770" y="2119665"/>
                <a:chExt cx="4901626" cy="2638793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4314BF31-D35F-5D45-8791-F51EE29559A0}"/>
                    </a:ext>
                  </a:extLst>
                </p:cNvPr>
                <p:cNvGrpSpPr/>
                <p:nvPr/>
              </p:nvGrpSpPr>
              <p:grpSpPr>
                <a:xfrm>
                  <a:off x="1160770" y="2119665"/>
                  <a:ext cx="2546224" cy="2638793"/>
                  <a:chOff x="1160770" y="2425811"/>
                  <a:chExt cx="2546224" cy="2638793"/>
                </a:xfrm>
              </p:grpSpPr>
              <p:grpSp>
                <p:nvGrpSpPr>
                  <p:cNvPr id="117" name="Group 116">
                    <a:extLst>
                      <a:ext uri="{FF2B5EF4-FFF2-40B4-BE49-F238E27FC236}">
                        <a16:creationId xmlns:a16="http://schemas.microsoft.com/office/drawing/2014/main" id="{AB372D00-14FD-0C47-B05B-3FA4E43808C1}"/>
                      </a:ext>
                    </a:extLst>
                  </p:cNvPr>
                  <p:cNvGrpSpPr/>
                  <p:nvPr/>
                </p:nvGrpSpPr>
                <p:grpSpPr>
                  <a:xfrm>
                    <a:off x="1160770" y="2425811"/>
                    <a:ext cx="2512880" cy="2638793"/>
                    <a:chOff x="5192183" y="1651111"/>
                    <a:chExt cx="3454722" cy="3627827"/>
                  </a:xfrm>
                </p:grpSpPr>
                <p:grpSp>
                  <p:nvGrpSpPr>
                    <p:cNvPr id="127" name="Group 126">
                      <a:extLst>
                        <a:ext uri="{FF2B5EF4-FFF2-40B4-BE49-F238E27FC236}">
                          <a16:creationId xmlns:a16="http://schemas.microsoft.com/office/drawing/2014/main" id="{A059030B-F3A0-DD45-8731-15E149B987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131" name="Rectangle 130">
                        <a:extLst>
                          <a:ext uri="{FF2B5EF4-FFF2-40B4-BE49-F238E27FC236}">
                            <a16:creationId xmlns:a16="http://schemas.microsoft.com/office/drawing/2014/main" id="{8643596B-BC4B-8244-965A-7859C79C46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132" name="TextBox 131">
                        <a:extLst>
                          <a:ext uri="{FF2B5EF4-FFF2-40B4-BE49-F238E27FC236}">
                            <a16:creationId xmlns:a16="http://schemas.microsoft.com/office/drawing/2014/main" id="{C61CA7D3-BF98-6042-A810-8747EB9624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54974" cy="50776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0.1</a:t>
                        </a:r>
                      </a:p>
                    </p:txBody>
                  </p:sp>
                  <p:cxnSp>
                    <p:nvCxnSpPr>
                      <p:cNvPr id="133" name="Straight Arrow Connector 132">
                        <a:extLst>
                          <a:ext uri="{FF2B5EF4-FFF2-40B4-BE49-F238E27FC236}">
                            <a16:creationId xmlns:a16="http://schemas.microsoft.com/office/drawing/2014/main" id="{B02BCD24-C099-9749-823D-DBED4190822B}"/>
                          </a:ext>
                        </a:extLst>
                      </p:cNvPr>
                      <p:cNvCxnSpPr>
                        <a:cxnSpLocks/>
                        <a:endCxn id="132" idx="2"/>
                      </p:cNvCxnSpPr>
                      <p:nvPr/>
                    </p:nvCxnSpPr>
                    <p:spPr>
                      <a:xfrm flipH="1" flipV="1">
                        <a:off x="4925543" y="3577095"/>
                        <a:ext cx="3" cy="851780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4" name="Notched Right Arrow 133">
                        <a:extLst>
                          <a:ext uri="{FF2B5EF4-FFF2-40B4-BE49-F238E27FC236}">
                            <a16:creationId xmlns:a16="http://schemas.microsoft.com/office/drawing/2014/main" id="{8FD256BE-2617-754C-A46A-489103D6B4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8" name="Group 127">
                      <a:extLst>
                        <a:ext uri="{FF2B5EF4-FFF2-40B4-BE49-F238E27FC236}">
                          <a16:creationId xmlns:a16="http://schemas.microsoft.com/office/drawing/2014/main" id="{3E085BBA-E8CA-7B4F-8389-44AC15321E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92183" y="4121955"/>
                      <a:ext cx="1584218" cy="1156983"/>
                      <a:chOff x="4011252" y="5328872"/>
                      <a:chExt cx="1584218" cy="115698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29" name="TextBox 128">
                            <a:extLst>
                              <a:ext uri="{FF2B5EF4-FFF2-40B4-BE49-F238E27FC236}">
                                <a16:creationId xmlns:a16="http://schemas.microsoft.com/office/drawing/2014/main" id="{1654E555-8EBF-0541-A186-47AF72958D8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011252" y="5957782"/>
                            <a:ext cx="1584218" cy="52807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apple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pie</m:t>
                                  </m:r>
                                </m:oMath>
                              </m:oMathPara>
                            </a14:m>
                            <a:endParaRPr lang="en-US" i="1" dirty="0">
                              <a:latin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29" name="TextBox 128">
                            <a:extLst>
                              <a:ext uri="{FF2B5EF4-FFF2-40B4-BE49-F238E27FC236}">
                                <a16:creationId xmlns:a16="http://schemas.microsoft.com/office/drawing/2014/main" id="{1654E555-8EBF-0541-A186-47AF72958D8F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011252" y="5957782"/>
                            <a:ext cx="1584218" cy="528073"/>
                          </a:xfrm>
                          <a:prstGeom prst="rect">
                            <a:avLst/>
                          </a:prstGeom>
                          <a:blipFill>
                            <a:blip r:embed="rId5"/>
                            <a:stretch>
                              <a:fillRect b="-1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130" name="Straight Arrow Connector 129">
                        <a:extLst>
                          <a:ext uri="{FF2B5EF4-FFF2-40B4-BE49-F238E27FC236}">
                            <a16:creationId xmlns:a16="http://schemas.microsoft.com/office/drawing/2014/main" id="{F4B56C24-D15D-374A-B288-8982E709801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8" name="Group 117">
                    <a:extLst>
                      <a:ext uri="{FF2B5EF4-FFF2-40B4-BE49-F238E27FC236}">
                        <a16:creationId xmlns:a16="http://schemas.microsoft.com/office/drawing/2014/main" id="{A8ED4183-3F6E-F14E-A8FE-1C6FC49DE44A}"/>
                      </a:ext>
                    </a:extLst>
                  </p:cNvPr>
                  <p:cNvGrpSpPr/>
                  <p:nvPr/>
                </p:nvGrpSpPr>
                <p:grpSpPr>
                  <a:xfrm>
                    <a:off x="2113808" y="3023182"/>
                    <a:ext cx="1593186" cy="575739"/>
                    <a:chOff x="2814009" y="1937574"/>
                    <a:chExt cx="1593186" cy="575739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4" name="Rectangle 123">
                          <a:extLst>
                            <a:ext uri="{FF2B5EF4-FFF2-40B4-BE49-F238E27FC236}">
                              <a16:creationId xmlns:a16="http://schemas.microsoft.com/office/drawing/2014/main" id="{BBD95969-380D-4A4D-9253-5A60674B03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14009" y="1969161"/>
                          <a:ext cx="1593186" cy="544152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i="1" dirty="0">
                                    <a:latin typeface="Karla" pitchFamily="2" charset="0"/>
                                    <a:ea typeface="Karla" pitchFamily="2" charset="0"/>
                                  </a:rPr>
                                  <m:t>white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>
                                    <a:latin typeface="Karla" pitchFamily="2" charset="0"/>
                                    <a:ea typeface="Karla" pitchFamily="2" charset="0"/>
                                  </a:rPr>
                                  <m:t>shirt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b="0" i="1" dirty="0">
                            <a:latin typeface="Karla" pitchFamily="2" charset="0"/>
                            <a:ea typeface="Karla" pitchFamily="2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apple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pie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24" name="Rectangle 123">
                          <a:extLst>
                            <a:ext uri="{FF2B5EF4-FFF2-40B4-BE49-F238E27FC236}">
                              <a16:creationId xmlns:a16="http://schemas.microsoft.com/office/drawing/2014/main" id="{BBD95969-380D-4A4D-9253-5A60674B0344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14009" y="1969161"/>
                          <a:ext cx="1593186" cy="544152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b="-465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25" name="Freeform 124">
                      <a:extLst>
                        <a:ext uri="{FF2B5EF4-FFF2-40B4-BE49-F238E27FC236}">
                          <a16:creationId xmlns:a16="http://schemas.microsoft.com/office/drawing/2014/main" id="{8D40BE61-9148-EE44-BF3A-C854141D2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" name="Freeform 125">
                      <a:extLst>
                        <a:ext uri="{FF2B5EF4-FFF2-40B4-BE49-F238E27FC236}">
                          <a16:creationId xmlns:a16="http://schemas.microsoft.com/office/drawing/2014/main" id="{E047CE41-C712-F64B-8C38-0C8521F63B0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819A18-9C18-AE4D-843D-1EFC5974230D}"/>
                    </a:ext>
                  </a:extLst>
                </p:cNvPr>
                <p:cNvGrpSpPr/>
                <p:nvPr/>
              </p:nvGrpSpPr>
              <p:grpSpPr>
                <a:xfrm>
                  <a:off x="3501067" y="2119665"/>
                  <a:ext cx="2561329" cy="2638793"/>
                  <a:chOff x="1112321" y="2425811"/>
                  <a:chExt cx="2561329" cy="2638793"/>
                </a:xfrm>
              </p:grpSpPr>
              <p:grpSp>
                <p:nvGrpSpPr>
                  <p:cNvPr id="104" name="Group 103">
                    <a:extLst>
                      <a:ext uri="{FF2B5EF4-FFF2-40B4-BE49-F238E27FC236}">
                        <a16:creationId xmlns:a16="http://schemas.microsoft.com/office/drawing/2014/main" id="{005C9907-021B-5A4B-8222-ACF1C003C186}"/>
                      </a:ext>
                    </a:extLst>
                  </p:cNvPr>
                  <p:cNvGrpSpPr/>
                  <p:nvPr/>
                </p:nvGrpSpPr>
                <p:grpSpPr>
                  <a:xfrm>
                    <a:off x="1112321" y="2425811"/>
                    <a:ext cx="2561329" cy="2638793"/>
                    <a:chOff x="5125575" y="1651111"/>
                    <a:chExt cx="3521330" cy="3627827"/>
                  </a:xfrm>
                </p:grpSpPr>
                <p:grpSp>
                  <p:nvGrpSpPr>
                    <p:cNvPr id="109" name="Group 108">
                      <a:extLst>
                        <a:ext uri="{FF2B5EF4-FFF2-40B4-BE49-F238E27FC236}">
                          <a16:creationId xmlns:a16="http://schemas.microsoft.com/office/drawing/2014/main" id="{D663755F-ECF4-3547-AECC-BDD9315965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113" name="Rectangle 112">
                        <a:extLst>
                          <a:ext uri="{FF2B5EF4-FFF2-40B4-BE49-F238E27FC236}">
                            <a16:creationId xmlns:a16="http://schemas.microsoft.com/office/drawing/2014/main" id="{4D5A22CE-46F7-3741-A930-C24F65EEA3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114" name="TextBox 113">
                        <a:extLst>
                          <a:ext uri="{FF2B5EF4-FFF2-40B4-BE49-F238E27FC236}">
                            <a16:creationId xmlns:a16="http://schemas.microsoft.com/office/drawing/2014/main" id="{9D4E127D-E27D-104C-AA01-379FAB2959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6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0.4</a:t>
                        </a:r>
                      </a:p>
                    </p:txBody>
                  </p:sp>
                  <p:cxnSp>
                    <p:nvCxnSpPr>
                      <p:cNvPr id="115" name="Straight Arrow Connector 114">
                        <a:extLst>
                          <a:ext uri="{FF2B5EF4-FFF2-40B4-BE49-F238E27FC236}">
                            <a16:creationId xmlns:a16="http://schemas.microsoft.com/office/drawing/2014/main" id="{6FACB3BF-8D41-C44C-8CD1-0EF0FE7BDEB3}"/>
                          </a:ext>
                        </a:extLst>
                      </p:cNvPr>
                      <p:cNvCxnSpPr>
                        <a:cxnSpLocks/>
                        <a:endCxn id="114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6" name="Notched Right Arrow 115">
                        <a:extLst>
                          <a:ext uri="{FF2B5EF4-FFF2-40B4-BE49-F238E27FC236}">
                            <a16:creationId xmlns:a16="http://schemas.microsoft.com/office/drawing/2014/main" id="{852EE562-1D93-B84B-8593-A9C80E2F34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AC5A3190-3613-924F-9EB3-F34009565D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5575" y="4121955"/>
                      <a:ext cx="1799665" cy="1156983"/>
                      <a:chOff x="3944644" y="5328872"/>
                      <a:chExt cx="1799665" cy="115698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1" name="TextBox 110">
                            <a:extLst>
                              <a:ext uri="{FF2B5EF4-FFF2-40B4-BE49-F238E27FC236}">
                                <a16:creationId xmlns:a16="http://schemas.microsoft.com/office/drawing/2014/main" id="{7AEECCC3-6840-584B-946A-E2C3C2D0ADF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944644" y="5957782"/>
                            <a:ext cx="1799665" cy="52807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knee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hurts</m:t>
                                  </m:r>
                                </m:oMath>
                              </m:oMathPara>
                            </a14:m>
                            <a:endParaRPr lang="en-US" i="1" dirty="0">
                              <a:latin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1" name="TextBox 110">
                            <a:extLst>
                              <a:ext uri="{FF2B5EF4-FFF2-40B4-BE49-F238E27FC236}">
                                <a16:creationId xmlns:a16="http://schemas.microsoft.com/office/drawing/2014/main" id="{7AEECCC3-6840-584B-946A-E2C3C2D0ADFD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944644" y="5957782"/>
                            <a:ext cx="1799665" cy="528073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 b="-1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112" name="Straight Arrow Connector 111">
                        <a:extLst>
                          <a:ext uri="{FF2B5EF4-FFF2-40B4-BE49-F238E27FC236}">
                            <a16:creationId xmlns:a16="http://schemas.microsoft.com/office/drawing/2014/main" id="{6ABB8431-CCEF-E94A-82F6-BF10E55F710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F232FE8A-155B-A344-B109-BEF1293E4B4F}"/>
                      </a:ext>
                    </a:extLst>
                  </p:cNvPr>
                  <p:cNvGrpSpPr/>
                  <p:nvPr/>
                </p:nvGrpSpPr>
                <p:grpSpPr>
                  <a:xfrm>
                    <a:off x="2089239" y="3023182"/>
                    <a:ext cx="1584411" cy="575738"/>
                    <a:chOff x="2789440" y="1937574"/>
                    <a:chExt cx="1584411" cy="57573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6" name="Rectangle 105">
                          <a:extLst>
                            <a:ext uri="{FF2B5EF4-FFF2-40B4-BE49-F238E27FC236}">
                              <a16:creationId xmlns:a16="http://schemas.microsoft.com/office/drawing/2014/main" id="{6938CBA7-CEE9-E646-9EBB-6A53E09B1DE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89440" y="1969161"/>
                          <a:ext cx="1584411" cy="544151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apple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pie</m:t>
                                </m:r>
                              </m:oMath>
                            </m:oMathPara>
                          </a14:m>
                          <a:endParaRPr lang="en-US" sz="1400" b="0" i="1" dirty="0">
                            <a:latin typeface="Karla" pitchFamily="2" charset="0"/>
                            <a:ea typeface="Karla" pitchFamily="2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knee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hurts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6" name="Rectangle 105">
                          <a:extLst>
                            <a:ext uri="{FF2B5EF4-FFF2-40B4-BE49-F238E27FC236}">
                              <a16:creationId xmlns:a16="http://schemas.microsoft.com/office/drawing/2014/main" id="{6938CBA7-CEE9-E646-9EBB-6A53E09B1DE7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789440" y="1969161"/>
                          <a:ext cx="1584411" cy="544151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b="-465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07" name="Freeform 106">
                      <a:extLst>
                        <a:ext uri="{FF2B5EF4-FFF2-40B4-BE49-F238E27FC236}">
                          <a16:creationId xmlns:a16="http://schemas.microsoft.com/office/drawing/2014/main" id="{537EC533-5D63-DE4F-B3C1-2D8E1B5E4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8" name="Freeform 107">
                      <a:extLst>
                        <a:ext uri="{FF2B5EF4-FFF2-40B4-BE49-F238E27FC236}">
                          <a16:creationId xmlns:a16="http://schemas.microsoft.com/office/drawing/2014/main" id="{EE515299-4261-F343-91B9-DB94510E6EE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F727FB4-E599-BF42-BF6A-4AE80F554EB0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E9DE267-A742-6442-A965-0D4DF9826499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DD7B48DF-C53D-604F-96F5-BF4062B0AC73}"/>
                </a:ext>
              </a:extLst>
            </p:cNvPr>
            <p:cNvCxnSpPr>
              <a:cxnSpLocks/>
              <a:endCxn id="136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04FF8A9-CA9A-DA4D-994A-6BAEA49CF46F}"/>
                </a:ext>
              </a:extLst>
            </p:cNvPr>
            <p:cNvSpPr txBox="1"/>
            <p:nvPr/>
          </p:nvSpPr>
          <p:spPr>
            <a:xfrm>
              <a:off x="10577543" y="4374350"/>
              <a:ext cx="1115645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Karla" pitchFamily="2" charset="0"/>
                  <a:ea typeface="Karla" pitchFamily="2" charset="0"/>
                </a:rPr>
                <a:t>  get dark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9CF74C9A-D7B0-E442-ACDF-23B172D39184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713879" y="1122306"/>
            <a:ext cx="892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Is it raining? We build an RNN to the probability if it is raining: </a:t>
            </a:r>
          </a:p>
        </p:txBody>
      </p:sp>
    </p:spTree>
    <p:extLst>
      <p:ext uri="{BB962C8B-B14F-4D97-AF65-F5344CB8AC3E}">
        <p14:creationId xmlns:p14="http://schemas.microsoft.com/office/powerpoint/2010/main" val="119375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437"/>
            <a:ext cx="10515600" cy="8790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Much of our data is inherently </a:t>
            </a:r>
            <a:r>
              <a:rPr lang="en-US" sz="2400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208314" y="3159223"/>
            <a:ext cx="2819401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PREDICTING</a:t>
            </a:r>
            <a:b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</a:b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EARTHQUAKES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754A2-F6FD-CA4F-AF06-236DEB17D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873" y="1791349"/>
            <a:ext cx="5254927" cy="46715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2971A-67D6-8140-B654-B103050B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DE9D1E-3ED0-494E-B5B3-DF888FC1FC75}"/>
              </a:ext>
            </a:extLst>
          </p:cNvPr>
          <p:cNvSpPr txBox="1">
            <a:spLocks/>
          </p:cNvSpPr>
          <p:nvPr/>
        </p:nvSpPr>
        <p:spPr>
          <a:xfrm>
            <a:off x="250211" y="114939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9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 + Memory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261F11-C209-9549-BA62-8069D91CB05F}"/>
              </a:ext>
            </a:extLst>
          </p:cNvPr>
          <p:cNvGrpSpPr/>
          <p:nvPr/>
        </p:nvGrpSpPr>
        <p:grpSpPr>
          <a:xfrm>
            <a:off x="557501" y="886210"/>
            <a:ext cx="10714662" cy="2162896"/>
            <a:chOff x="330707" y="2119665"/>
            <a:chExt cx="11143306" cy="224942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2C5FB0-3320-F246-9BB0-919FCB4D1F2F}"/>
                </a:ext>
              </a:extLst>
            </p:cNvPr>
            <p:cNvGrpSpPr/>
            <p:nvPr/>
          </p:nvGrpSpPr>
          <p:grpSpPr>
            <a:xfrm>
              <a:off x="330707" y="2119665"/>
              <a:ext cx="10389438" cy="2249423"/>
              <a:chOff x="450450" y="2119665"/>
              <a:chExt cx="10389438" cy="224942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20CC877-672A-A840-AC3B-CFFE7E532772}"/>
                  </a:ext>
                </a:extLst>
              </p:cNvPr>
              <p:cNvGrpSpPr/>
              <p:nvPr/>
            </p:nvGrpSpPr>
            <p:grpSpPr>
              <a:xfrm>
                <a:off x="450450" y="2119665"/>
                <a:ext cx="5611946" cy="2249423"/>
                <a:chOff x="450450" y="2119665"/>
                <a:chExt cx="5611946" cy="224942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A3F3453E-D91B-E448-BC0B-E41250852978}"/>
                    </a:ext>
                  </a:extLst>
                </p:cNvPr>
                <p:cNvGrpSpPr/>
                <p:nvPr/>
              </p:nvGrpSpPr>
              <p:grpSpPr>
                <a:xfrm>
                  <a:off x="450450" y="2119665"/>
                  <a:ext cx="3223200" cy="2249423"/>
                  <a:chOff x="450450" y="2425811"/>
                  <a:chExt cx="3223200" cy="2249423"/>
                </a:xfrm>
              </p:grpSpPr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1388237" y="2425811"/>
                    <a:ext cx="2285413" cy="2249423"/>
                    <a:chOff x="5504906" y="1651111"/>
                    <a:chExt cx="3141999" cy="3092519"/>
                  </a:xfrm>
                </p:grpSpPr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36" name="Rectangle 35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39" name="Straight Arrow Connector 38"/>
                      <p:cNvCxnSpPr>
                        <a:cxnSpLocks/>
                        <a:endCxn id="37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0" name="Notched Right Arrow 39"/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35" name="Straight Arrow Connector 34"/>
                    <p:cNvCxnSpPr/>
                    <p:nvPr/>
                  </p:nvCxnSpPr>
                  <p:spPr>
                    <a:xfrm flipH="1" flipV="1">
                      <a:off x="5987723" y="4121955"/>
                      <a:ext cx="1" cy="621675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7" name="Notched Right Arrow 76">
                    <a:extLst>
                      <a:ext uri="{FF2B5EF4-FFF2-40B4-BE49-F238E27FC236}">
                        <a16:creationId xmlns:a16="http://schemas.microsoft.com/office/drawing/2014/main" id="{E50C2E4A-8541-144E-AAE7-0CC7B051FC7B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ADF17B0D-C503-5549-AAC5-C664D01DD283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0369D82E-8FF3-CA41-9E14-691C659E54C9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43563BE9-FAD9-474A-8519-00ADDE7D73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A6E71407-6CF8-7D4E-B1D5-28592A79B9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7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99" name="Straight Arrow Connector 98">
                      <a:extLst>
                        <a:ext uri="{FF2B5EF4-FFF2-40B4-BE49-F238E27FC236}">
                          <a16:creationId xmlns:a16="http://schemas.microsoft.com/office/drawing/2014/main" id="{D665A4D0-3C4C-2940-BDB1-9144986EBEE0}"/>
                        </a:ext>
                      </a:extLst>
                    </p:cNvPr>
                    <p:cNvCxnSpPr>
                      <a:cxnSpLocks/>
                      <a:endCxn id="98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0" name="Notched Right Arrow 99">
                      <a:extLst>
                        <a:ext uri="{FF2B5EF4-FFF2-40B4-BE49-F238E27FC236}">
                          <a16:creationId xmlns:a16="http://schemas.microsoft.com/office/drawing/2014/main" id="{96A76823-6FB0-3442-8EED-43318CA498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96" name="Straight Arrow Connector 95">
                    <a:extLst>
                      <a:ext uri="{FF2B5EF4-FFF2-40B4-BE49-F238E27FC236}">
                        <a16:creationId xmlns:a16="http://schemas.microsoft.com/office/drawing/2014/main" id="{A9CA37A8-ACF3-8244-A781-8D94A8497376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C91D00EF-8E8F-1F45-8564-3497798F9D3C}"/>
                  </a:ext>
                </a:extLst>
              </p:cNvPr>
              <p:cNvGrpSpPr/>
              <p:nvPr/>
            </p:nvGrpSpPr>
            <p:grpSpPr>
              <a:xfrm>
                <a:off x="6165729" y="2119665"/>
                <a:ext cx="4674159" cy="2249423"/>
                <a:chOff x="1388237" y="2119665"/>
                <a:chExt cx="4674159" cy="224942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AB372D00-14FD-0C47-B05B-3FA4E43808C1}"/>
                    </a:ext>
                  </a:extLst>
                </p:cNvPr>
                <p:cNvGrpSpPr/>
                <p:nvPr/>
              </p:nvGrpSpPr>
              <p:grpSpPr>
                <a:xfrm>
                  <a:off x="1388237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A059030B-F3A0-DD45-8731-15E149B9878B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31" name="Rectangle 130">
                      <a:extLst>
                        <a:ext uri="{FF2B5EF4-FFF2-40B4-BE49-F238E27FC236}">
                          <a16:creationId xmlns:a16="http://schemas.microsoft.com/office/drawing/2014/main" id="{8643596B-BC4B-8244-965A-7859C79C46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32" name="TextBox 131">
                      <a:extLst>
                        <a:ext uri="{FF2B5EF4-FFF2-40B4-BE49-F238E27FC236}">
                          <a16:creationId xmlns:a16="http://schemas.microsoft.com/office/drawing/2014/main" id="{C61CA7D3-BF98-6042-A810-8747EB9624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5497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133" name="Straight Arrow Connector 132">
                      <a:extLst>
                        <a:ext uri="{FF2B5EF4-FFF2-40B4-BE49-F238E27FC236}">
                          <a16:creationId xmlns:a16="http://schemas.microsoft.com/office/drawing/2014/main" id="{B02BCD24-C099-9749-823D-DBED4190822B}"/>
                        </a:ext>
                      </a:extLst>
                    </p:cNvPr>
                    <p:cNvCxnSpPr>
                      <a:cxnSpLocks/>
                      <a:endCxn id="132" idx="2"/>
                    </p:cNvCxnSpPr>
                    <p:nvPr/>
                  </p:nvCxnSpPr>
                  <p:spPr>
                    <a:xfrm flipH="1" flipV="1">
                      <a:off x="4925543" y="3577095"/>
                      <a:ext cx="3" cy="851780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4" name="Notched Right Arrow 133">
                      <a:extLst>
                        <a:ext uri="{FF2B5EF4-FFF2-40B4-BE49-F238E27FC236}">
                          <a16:creationId xmlns:a16="http://schemas.microsoft.com/office/drawing/2014/main" id="{8FD256BE-2617-754C-A46A-489103D6B4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F4B56C24-D15D-374A-B288-8982E709801D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005C9907-021B-5A4B-8222-ACF1C003C186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id="{D663755F-ECF4-3547-AECC-BDD9315965C6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4D5A22CE-46F7-3741-A930-C24F65EEA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14" name="TextBox 113">
                      <a:extLst>
                        <a:ext uri="{FF2B5EF4-FFF2-40B4-BE49-F238E27FC236}">
                          <a16:creationId xmlns:a16="http://schemas.microsoft.com/office/drawing/2014/main" id="{9D4E127D-E27D-104C-AA01-379FAB2959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6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0.4</a:t>
                      </a:r>
                    </a:p>
                  </p:txBody>
                </p:sp>
                <p:cxnSp>
                  <p:nvCxnSpPr>
                    <p:cNvPr id="115" name="Straight Arrow Connector 114">
                      <a:extLst>
                        <a:ext uri="{FF2B5EF4-FFF2-40B4-BE49-F238E27FC236}">
                          <a16:creationId xmlns:a16="http://schemas.microsoft.com/office/drawing/2014/main" id="{6FACB3BF-8D41-C44C-8CD1-0EF0FE7BDEB3}"/>
                        </a:ext>
                      </a:extLst>
                    </p:cNvPr>
                    <p:cNvCxnSpPr>
                      <a:cxnSpLocks/>
                      <a:endCxn id="114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6" name="Notched Right Arrow 115">
                      <a:extLst>
                        <a:ext uri="{FF2B5EF4-FFF2-40B4-BE49-F238E27FC236}">
                          <a16:creationId xmlns:a16="http://schemas.microsoft.com/office/drawing/2014/main" id="{852EE562-1D93-B84B-8593-A9C80E2F3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12" name="Straight Arrow Connector 111">
                    <a:extLst>
                      <a:ext uri="{FF2B5EF4-FFF2-40B4-BE49-F238E27FC236}">
                        <a16:creationId xmlns:a16="http://schemas.microsoft.com/office/drawing/2014/main" id="{6ABB8431-CCEF-E94A-82F6-BF10E55F710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2" y="4121955"/>
                    <a:ext cx="1" cy="621675"/>
                  </a:xfrm>
                  <a:prstGeom prst="straightConnector1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F727FB4-E599-BF42-BF6A-4AE80F554EB0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E9DE267-A742-6442-A965-0D4DF9826499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DD7B48DF-C53D-604F-96F5-BF4062B0AC73}"/>
                </a:ext>
              </a:extLst>
            </p:cNvPr>
            <p:cNvCxnSpPr>
              <a:cxnSpLocks/>
              <a:endCxn id="136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9CF74C9A-D7B0-E442-ACDF-23B172D39184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856D46-EE8E-5F41-834C-F32E4863FD0A}"/>
              </a:ext>
            </a:extLst>
          </p:cNvPr>
          <p:cNvGrpSpPr/>
          <p:nvPr/>
        </p:nvGrpSpPr>
        <p:grpSpPr>
          <a:xfrm>
            <a:off x="122708" y="3569349"/>
            <a:ext cx="11140585" cy="2162896"/>
            <a:chOff x="-112255" y="2119665"/>
            <a:chExt cx="11586268" cy="2249423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BC43EA7-C695-6540-AB03-04B032329506}"/>
                </a:ext>
              </a:extLst>
            </p:cNvPr>
            <p:cNvGrpSpPr/>
            <p:nvPr/>
          </p:nvGrpSpPr>
          <p:grpSpPr>
            <a:xfrm>
              <a:off x="-112255" y="2119665"/>
              <a:ext cx="10832400" cy="2249423"/>
              <a:chOff x="7488" y="2119665"/>
              <a:chExt cx="10832400" cy="2249423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FE00E9DA-9564-6C4F-883A-F97D164748AE}"/>
                  </a:ext>
                </a:extLst>
              </p:cNvPr>
              <p:cNvGrpSpPr/>
              <p:nvPr/>
            </p:nvGrpSpPr>
            <p:grpSpPr>
              <a:xfrm>
                <a:off x="7488" y="2119665"/>
                <a:ext cx="6054908" cy="2249423"/>
                <a:chOff x="7488" y="2119665"/>
                <a:chExt cx="6054908" cy="2249423"/>
              </a:xfrm>
            </p:grpSpPr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AFD4CC68-6C15-4942-BA2F-B5C3B4C221DB}"/>
                    </a:ext>
                  </a:extLst>
                </p:cNvPr>
                <p:cNvGrpSpPr/>
                <p:nvPr/>
              </p:nvGrpSpPr>
              <p:grpSpPr>
                <a:xfrm>
                  <a:off x="7488" y="2119665"/>
                  <a:ext cx="3666162" cy="2249423"/>
                  <a:chOff x="7488" y="2425811"/>
                  <a:chExt cx="3666162" cy="2249423"/>
                </a:xfrm>
              </p:grpSpPr>
              <p:grpSp>
                <p:nvGrpSpPr>
                  <p:cNvPr id="179" name="Group 178">
                    <a:extLst>
                      <a:ext uri="{FF2B5EF4-FFF2-40B4-BE49-F238E27FC236}">
                        <a16:creationId xmlns:a16="http://schemas.microsoft.com/office/drawing/2014/main" id="{ACBAAB16-DBA3-7B42-B2FD-6D9C91F02797}"/>
                      </a:ext>
                    </a:extLst>
                  </p:cNvPr>
                  <p:cNvGrpSpPr/>
                  <p:nvPr/>
                </p:nvGrpSpPr>
                <p:grpSpPr>
                  <a:xfrm>
                    <a:off x="1388237" y="2425811"/>
                    <a:ext cx="2285413" cy="2249423"/>
                    <a:chOff x="5504906" y="1651111"/>
                    <a:chExt cx="3141999" cy="3092519"/>
                  </a:xfrm>
                </p:grpSpPr>
                <p:grpSp>
                  <p:nvGrpSpPr>
                    <p:cNvPr id="189" name="Group 188">
                      <a:extLst>
                        <a:ext uri="{FF2B5EF4-FFF2-40B4-BE49-F238E27FC236}">
                          <a16:creationId xmlns:a16="http://schemas.microsoft.com/office/drawing/2014/main" id="{09B9E367-F91B-3443-A580-1E60C224CF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193" name="Rectangle 192">
                        <a:extLst>
                          <a:ext uri="{FF2B5EF4-FFF2-40B4-BE49-F238E27FC236}">
                            <a16:creationId xmlns:a16="http://schemas.microsoft.com/office/drawing/2014/main" id="{18205AEF-42C7-014F-8B66-797ED0DE2B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194" name="TextBox 193">
                        <a:extLst>
                          <a:ext uri="{FF2B5EF4-FFF2-40B4-BE49-F238E27FC236}">
                            <a16:creationId xmlns:a16="http://schemas.microsoft.com/office/drawing/2014/main" id="{F309EADA-1E33-3E49-BD25-C04C67B0E1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195" name="Straight Arrow Connector 194">
                        <a:extLst>
                          <a:ext uri="{FF2B5EF4-FFF2-40B4-BE49-F238E27FC236}">
                            <a16:creationId xmlns:a16="http://schemas.microsoft.com/office/drawing/2014/main" id="{577D0F09-10D2-1844-8E18-F2CEA4A4A8F5}"/>
                          </a:ext>
                        </a:extLst>
                      </p:cNvPr>
                      <p:cNvCxnSpPr>
                        <a:cxnSpLocks/>
                        <a:endCxn id="194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96" name="Notched Right Arrow 195">
                        <a:extLst>
                          <a:ext uri="{FF2B5EF4-FFF2-40B4-BE49-F238E27FC236}">
                            <a16:creationId xmlns:a16="http://schemas.microsoft.com/office/drawing/2014/main" id="{A1B68E0B-581B-2647-94FC-779A94008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192" name="Straight Arrow Connector 191">
                      <a:extLst>
                        <a:ext uri="{FF2B5EF4-FFF2-40B4-BE49-F238E27FC236}">
                          <a16:creationId xmlns:a16="http://schemas.microsoft.com/office/drawing/2014/main" id="{14D1B3A1-4C49-474F-8B24-0C1C21E133EB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5987723" y="4121955"/>
                      <a:ext cx="1" cy="621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1" name="Notched Right Arrow 180">
                    <a:extLst>
                      <a:ext uri="{FF2B5EF4-FFF2-40B4-BE49-F238E27FC236}">
                        <a16:creationId xmlns:a16="http://schemas.microsoft.com/office/drawing/2014/main" id="{0BC9C40E-0234-F74B-A908-6CF66A70D168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82" name="Group 181">
                    <a:extLst>
                      <a:ext uri="{FF2B5EF4-FFF2-40B4-BE49-F238E27FC236}">
                        <a16:creationId xmlns:a16="http://schemas.microsoft.com/office/drawing/2014/main" id="{2EA0FF82-2E30-BA4A-8F56-ABDF68261F7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" y="3023182"/>
                    <a:ext cx="1584411" cy="573537"/>
                    <a:chOff x="2789440" y="1937574"/>
                    <a:chExt cx="1584411" cy="573537"/>
                  </a:xfrm>
                </p:grpSpPr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F1A1D78A-7A48-984B-AEFE-52CB5E5B61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2732"/>
                      <a:ext cx="158441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</p:txBody>
                </p:sp>
                <p:sp>
                  <p:nvSpPr>
                    <p:cNvPr id="184" name="Freeform 183">
                      <a:extLst>
                        <a:ext uri="{FF2B5EF4-FFF2-40B4-BE49-F238E27FC236}">
                          <a16:creationId xmlns:a16="http://schemas.microsoft.com/office/drawing/2014/main" id="{AAA3705D-DA24-644D-9199-33BD31ABAB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9989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5" name="Freeform 184">
                      <a:extLst>
                        <a:ext uri="{FF2B5EF4-FFF2-40B4-BE49-F238E27FC236}">
                          <a16:creationId xmlns:a16="http://schemas.microsoft.com/office/drawing/2014/main" id="{99C70FF0-30B1-C04E-AF61-A153603CA43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81501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B34CEA1-D1B0-8D4B-8E57-856D333B5726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71" name="Group 170">
                    <a:extLst>
                      <a:ext uri="{FF2B5EF4-FFF2-40B4-BE49-F238E27FC236}">
                        <a16:creationId xmlns:a16="http://schemas.microsoft.com/office/drawing/2014/main" id="{D27B39CA-676E-924A-903B-B4798DFC930E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64808B9B-E7A2-0546-8E1D-8270AEE373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76" name="TextBox 175">
                      <a:extLst>
                        <a:ext uri="{FF2B5EF4-FFF2-40B4-BE49-F238E27FC236}">
                          <a16:creationId xmlns:a16="http://schemas.microsoft.com/office/drawing/2014/main" id="{39242A94-7EBD-0142-9822-8EE4EF7B27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7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177" name="Straight Arrow Connector 176">
                      <a:extLst>
                        <a:ext uri="{FF2B5EF4-FFF2-40B4-BE49-F238E27FC236}">
                          <a16:creationId xmlns:a16="http://schemas.microsoft.com/office/drawing/2014/main" id="{D2A40B22-E26C-884A-90FC-B7EAF2855598}"/>
                        </a:ext>
                      </a:extLst>
                    </p:cNvPr>
                    <p:cNvCxnSpPr>
                      <a:cxnSpLocks/>
                      <a:endCxn id="176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8" name="Notched Right Arrow 177">
                      <a:extLst>
                        <a:ext uri="{FF2B5EF4-FFF2-40B4-BE49-F238E27FC236}">
                          <a16:creationId xmlns:a16="http://schemas.microsoft.com/office/drawing/2014/main" id="{060794D6-704E-8845-BDB6-3F23002E24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74" name="Straight Arrow Connector 173">
                    <a:extLst>
                      <a:ext uri="{FF2B5EF4-FFF2-40B4-BE49-F238E27FC236}">
                        <a16:creationId xmlns:a16="http://schemas.microsoft.com/office/drawing/2014/main" id="{FBCF8BC9-93B9-7A42-ACC7-2CAB4CF79C21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0EDE81B9-820B-8547-8A3B-41C364AE3CEF}"/>
                  </a:ext>
                </a:extLst>
              </p:cNvPr>
              <p:cNvGrpSpPr/>
              <p:nvPr/>
            </p:nvGrpSpPr>
            <p:grpSpPr>
              <a:xfrm>
                <a:off x="6165729" y="2119665"/>
                <a:ext cx="4674159" cy="2249423"/>
                <a:chOff x="1388237" y="2119665"/>
                <a:chExt cx="4674159" cy="2249423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A46920A4-736B-4646-A492-EE8DFB06F707}"/>
                    </a:ext>
                  </a:extLst>
                </p:cNvPr>
                <p:cNvGrpSpPr/>
                <p:nvPr/>
              </p:nvGrpSpPr>
              <p:grpSpPr>
                <a:xfrm>
                  <a:off x="1388237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56" name="Group 155">
                    <a:extLst>
                      <a:ext uri="{FF2B5EF4-FFF2-40B4-BE49-F238E27FC236}">
                        <a16:creationId xmlns:a16="http://schemas.microsoft.com/office/drawing/2014/main" id="{ECADC96F-5753-DB4A-9FC1-58872090AFCB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B83EAB7F-8B2A-FB48-BC2E-82A8C3B91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61" name="TextBox 160">
                      <a:extLst>
                        <a:ext uri="{FF2B5EF4-FFF2-40B4-BE49-F238E27FC236}">
                          <a16:creationId xmlns:a16="http://schemas.microsoft.com/office/drawing/2014/main" id="{C9657AA0-C493-D646-907F-E9522C45E5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5497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162" name="Straight Arrow Connector 161">
                      <a:extLst>
                        <a:ext uri="{FF2B5EF4-FFF2-40B4-BE49-F238E27FC236}">
                          <a16:creationId xmlns:a16="http://schemas.microsoft.com/office/drawing/2014/main" id="{CF829D0E-1D56-E442-A849-F1EBC3E05B03}"/>
                        </a:ext>
                      </a:extLst>
                    </p:cNvPr>
                    <p:cNvCxnSpPr>
                      <a:cxnSpLocks/>
                      <a:endCxn id="161" idx="2"/>
                    </p:cNvCxnSpPr>
                    <p:nvPr/>
                  </p:nvCxnSpPr>
                  <p:spPr>
                    <a:xfrm flipH="1" flipV="1">
                      <a:off x="4925543" y="3577095"/>
                      <a:ext cx="3" cy="85178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3" name="Notched Right Arrow 162">
                      <a:extLst>
                        <a:ext uri="{FF2B5EF4-FFF2-40B4-BE49-F238E27FC236}">
                          <a16:creationId xmlns:a16="http://schemas.microsoft.com/office/drawing/2014/main" id="{1C2259DA-9BF9-B24F-A8BE-088CBE7F1D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4FF1DF0D-1433-EA46-A947-50531B353BEA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B79FC60B-88B6-954D-B633-4E7D36BDCABD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id="{90AAE487-B853-2848-BD55-779EDCFBD16C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47" name="Rectangle 146">
                      <a:extLst>
                        <a:ext uri="{FF2B5EF4-FFF2-40B4-BE49-F238E27FC236}">
                          <a16:creationId xmlns:a16="http://schemas.microsoft.com/office/drawing/2014/main" id="{62DAE651-D204-D442-83BE-5DB852ABA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BC246B02-DCC5-884F-970F-EA5941DEB5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6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0.6</a:t>
                      </a:r>
                    </a:p>
                  </p:txBody>
                </p: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id="{C582E4B7-C20F-9D42-B48D-16501AC3FC64}"/>
                        </a:ext>
                      </a:extLst>
                    </p:cNvPr>
                    <p:cNvCxnSpPr>
                      <a:cxnSpLocks/>
                      <a:endCxn id="148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0" name="Notched Right Arrow 149">
                      <a:extLst>
                        <a:ext uri="{FF2B5EF4-FFF2-40B4-BE49-F238E27FC236}">
                          <a16:creationId xmlns:a16="http://schemas.microsoft.com/office/drawing/2014/main" id="{5A2D8BBE-63AF-344B-AF92-5D7E8B5E5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3AE3465A-28FD-6444-AB5F-8BB746DA09AF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2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D6AE682-EB73-AB42-9470-9265CF2744EB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09895EF-C124-4549-9005-CEF8046B30FD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D491804-CFE8-AC43-8532-C0FB2A87A16D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1778E93-712D-6943-9F63-380705751E80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E1F44554-579E-9F41-8549-18BA413C37EC}"/>
              </a:ext>
            </a:extLst>
          </p:cNvPr>
          <p:cNvSpPr txBox="1"/>
          <p:nvPr/>
        </p:nvSpPr>
        <p:spPr>
          <a:xfrm>
            <a:off x="1042863" y="2981675"/>
            <a:ext cx="132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dog barking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EBED268-5A4A-DF45-9BD9-D45EA4AB076F}"/>
                  </a:ext>
                </a:extLst>
              </p:cNvPr>
              <p:cNvSpPr txBox="1"/>
              <p:nvPr/>
            </p:nvSpPr>
            <p:spPr>
              <a:xfrm>
                <a:off x="3339722" y="2981675"/>
                <a:ext cx="1263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EBED268-5A4A-DF45-9BD9-D45EA4AB0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2981675"/>
                <a:ext cx="126348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9296EDE-5C1C-FC4B-B1A8-C0E5887A6263}"/>
                  </a:ext>
                </a:extLst>
              </p:cNvPr>
              <p:cNvSpPr txBox="1"/>
              <p:nvPr/>
            </p:nvSpPr>
            <p:spPr>
              <a:xfrm>
                <a:off x="5834216" y="2981675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9296EDE-5C1C-FC4B-B1A8-C0E5887A6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16" y="2981675"/>
                <a:ext cx="110799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71B9EF15-97CD-C040-B22D-A06E827813A2}"/>
                  </a:ext>
                </a:extLst>
              </p:cNvPr>
              <p:cNvSpPr txBox="1"/>
              <p:nvPr/>
            </p:nvSpPr>
            <p:spPr>
              <a:xfrm>
                <a:off x="8084490" y="2981675"/>
                <a:ext cx="1258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71B9EF15-97CD-C040-B22D-A06E82781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90" y="2981675"/>
                <a:ext cx="125867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TextBox 200">
            <a:extLst>
              <a:ext uri="{FF2B5EF4-FFF2-40B4-BE49-F238E27FC236}">
                <a16:creationId xmlns:a16="http://schemas.microsoft.com/office/drawing/2014/main" id="{47C3973E-A4EF-F840-905F-2BC00BB6413A}"/>
              </a:ext>
            </a:extLst>
          </p:cNvPr>
          <p:cNvSpPr txBox="1"/>
          <p:nvPr/>
        </p:nvSpPr>
        <p:spPr>
          <a:xfrm>
            <a:off x="10410177" y="298167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  get dark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C2ECF060-A0F9-9545-B5E3-632458410708}"/>
              </a:ext>
            </a:extLst>
          </p:cNvPr>
          <p:cNvSpPr txBox="1"/>
          <p:nvPr/>
        </p:nvSpPr>
        <p:spPr>
          <a:xfrm>
            <a:off x="1042863" y="5673798"/>
            <a:ext cx="132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dog barking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EAC8180-5447-5A4E-BC73-D59428E5AD96}"/>
                  </a:ext>
                </a:extLst>
              </p:cNvPr>
              <p:cNvSpPr txBox="1"/>
              <p:nvPr/>
            </p:nvSpPr>
            <p:spPr>
              <a:xfrm>
                <a:off x="3339722" y="5673798"/>
                <a:ext cx="1263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EAC8180-5447-5A4E-BC73-D59428E5A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5673798"/>
                <a:ext cx="1263487" cy="369332"/>
              </a:xfrm>
              <a:prstGeom prst="rect">
                <a:avLst/>
              </a:prstGeom>
              <a:blipFill>
                <a:blip r:embed="rId6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74C4E31-E640-7942-BEF0-424A377BB3A6}"/>
                  </a:ext>
                </a:extLst>
              </p:cNvPr>
              <p:cNvSpPr txBox="1"/>
              <p:nvPr/>
            </p:nvSpPr>
            <p:spPr>
              <a:xfrm>
                <a:off x="5834216" y="567379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74C4E31-E640-7942-BEF0-424A377BB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16" y="5673798"/>
                <a:ext cx="1107996" cy="369332"/>
              </a:xfrm>
              <a:prstGeom prst="rect">
                <a:avLst/>
              </a:prstGeom>
              <a:blipFill>
                <a:blip r:embed="rId7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2C006113-EA3F-1C4E-A872-0E62096EB2B0}"/>
                  </a:ext>
                </a:extLst>
              </p:cNvPr>
              <p:cNvSpPr txBox="1"/>
              <p:nvPr/>
            </p:nvSpPr>
            <p:spPr>
              <a:xfrm>
                <a:off x="8084490" y="5673798"/>
                <a:ext cx="1258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2C006113-EA3F-1C4E-A872-0E62096EB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90" y="5673798"/>
                <a:ext cx="1258678" cy="369332"/>
              </a:xfrm>
              <a:prstGeom prst="rect">
                <a:avLst/>
              </a:prstGeom>
              <a:blipFill>
                <a:blip r:embed="rId8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TextBox 205">
            <a:extLst>
              <a:ext uri="{FF2B5EF4-FFF2-40B4-BE49-F238E27FC236}">
                <a16:creationId xmlns:a16="http://schemas.microsoft.com/office/drawing/2014/main" id="{B29D9616-F835-FC49-BB95-49EB017D2A87}"/>
              </a:ext>
            </a:extLst>
          </p:cNvPr>
          <p:cNvSpPr txBox="1"/>
          <p:nvPr/>
        </p:nvSpPr>
        <p:spPr>
          <a:xfrm>
            <a:off x="10410177" y="5673797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  get dark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26FBE017-3BEA-3244-9810-3BB107CC8DEF}"/>
              </a:ext>
            </a:extLst>
          </p:cNvPr>
          <p:cNvSpPr/>
          <p:nvPr/>
        </p:nvSpPr>
        <p:spPr>
          <a:xfrm>
            <a:off x="2133251" y="1439187"/>
            <a:ext cx="1523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-------</a:t>
            </a:r>
          </a:p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dog barking </a:t>
            </a:r>
          </a:p>
        </p:txBody>
      </p:sp>
      <p:sp>
        <p:nvSpPr>
          <p:cNvPr id="208" name="Freeform 207">
            <a:extLst>
              <a:ext uri="{FF2B5EF4-FFF2-40B4-BE49-F238E27FC236}">
                <a16:creationId xmlns:a16="http://schemas.microsoft.com/office/drawing/2014/main" id="{EEFA5DA9-0855-5C4A-96DB-33C697FC3F4B}"/>
              </a:ext>
            </a:extLst>
          </p:cNvPr>
          <p:cNvSpPr/>
          <p:nvPr/>
        </p:nvSpPr>
        <p:spPr>
          <a:xfrm>
            <a:off x="2313963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reeform 208">
            <a:extLst>
              <a:ext uri="{FF2B5EF4-FFF2-40B4-BE49-F238E27FC236}">
                <a16:creationId xmlns:a16="http://schemas.microsoft.com/office/drawing/2014/main" id="{A4BD8EEF-19DB-3644-B0E9-8F4A4561D10C}"/>
              </a:ext>
            </a:extLst>
          </p:cNvPr>
          <p:cNvSpPr/>
          <p:nvPr/>
        </p:nvSpPr>
        <p:spPr>
          <a:xfrm rot="10800000">
            <a:off x="3339722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6579B497-7B39-7C49-AD49-BEFA14B5DEA0}"/>
                  </a:ext>
                </a:extLst>
              </p:cNvPr>
              <p:cNvSpPr/>
              <p:nvPr/>
            </p:nvSpPr>
            <p:spPr>
              <a:xfrm>
                <a:off x="4452563" y="1439187"/>
                <a:ext cx="15234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6579B497-7B39-7C49-AD49-BEFA14B5D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63" y="1439187"/>
                <a:ext cx="1523464" cy="52322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Freeform 210">
            <a:extLst>
              <a:ext uri="{FF2B5EF4-FFF2-40B4-BE49-F238E27FC236}">
                <a16:creationId xmlns:a16="http://schemas.microsoft.com/office/drawing/2014/main" id="{CFF5B230-EE7A-A443-A436-AE60B15B4694}"/>
              </a:ext>
            </a:extLst>
          </p:cNvPr>
          <p:cNvSpPr/>
          <p:nvPr/>
        </p:nvSpPr>
        <p:spPr>
          <a:xfrm>
            <a:off x="4610822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reeform 211">
            <a:extLst>
              <a:ext uri="{FF2B5EF4-FFF2-40B4-BE49-F238E27FC236}">
                <a16:creationId xmlns:a16="http://schemas.microsoft.com/office/drawing/2014/main" id="{A537BF2F-BB83-C24B-A7D2-DE74EEBBC52E}"/>
              </a:ext>
            </a:extLst>
          </p:cNvPr>
          <p:cNvSpPr/>
          <p:nvPr/>
        </p:nvSpPr>
        <p:spPr>
          <a:xfrm rot="10800000">
            <a:off x="5636582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BE1120FD-F7FB-9947-BB75-8D3C186BC5F7}"/>
                  </a:ext>
                </a:extLst>
              </p:cNvPr>
              <p:cNvSpPr/>
              <p:nvPr/>
            </p:nvSpPr>
            <p:spPr>
              <a:xfrm>
                <a:off x="6750593" y="1439187"/>
                <a:ext cx="15319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b="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BE1120FD-F7FB-9947-BB75-8D3C186BC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93" y="1439187"/>
                <a:ext cx="1531902" cy="523220"/>
              </a:xfrm>
              <a:prstGeom prst="rect">
                <a:avLst/>
              </a:prstGeom>
              <a:blipFill>
                <a:blip r:embed="rId10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Freeform 213">
            <a:extLst>
              <a:ext uri="{FF2B5EF4-FFF2-40B4-BE49-F238E27FC236}">
                <a16:creationId xmlns:a16="http://schemas.microsoft.com/office/drawing/2014/main" id="{DEF20567-FBD3-9B4E-8C88-BC70F78A57A0}"/>
              </a:ext>
            </a:extLst>
          </p:cNvPr>
          <p:cNvSpPr/>
          <p:nvPr/>
        </p:nvSpPr>
        <p:spPr>
          <a:xfrm>
            <a:off x="6907681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Freeform 214">
            <a:extLst>
              <a:ext uri="{FF2B5EF4-FFF2-40B4-BE49-F238E27FC236}">
                <a16:creationId xmlns:a16="http://schemas.microsoft.com/office/drawing/2014/main" id="{79218F83-1242-A442-BA3C-A7C8DF8D8227}"/>
              </a:ext>
            </a:extLst>
          </p:cNvPr>
          <p:cNvSpPr/>
          <p:nvPr/>
        </p:nvSpPr>
        <p:spPr>
          <a:xfrm rot="10800000">
            <a:off x="7933441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61886688-2687-0A40-A377-68565822510C}"/>
                  </a:ext>
                </a:extLst>
              </p:cNvPr>
              <p:cNvSpPr/>
              <p:nvPr/>
            </p:nvSpPr>
            <p:spPr>
              <a:xfrm>
                <a:off x="9023829" y="1439187"/>
                <a:ext cx="1523464" cy="523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b="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61886688-2687-0A40-A377-685658225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29" y="1439187"/>
                <a:ext cx="1523464" cy="523219"/>
              </a:xfrm>
              <a:prstGeom prst="rect">
                <a:avLst/>
              </a:prstGeom>
              <a:blipFill>
                <a:blip r:embed="rId11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Freeform 216">
            <a:extLst>
              <a:ext uri="{FF2B5EF4-FFF2-40B4-BE49-F238E27FC236}">
                <a16:creationId xmlns:a16="http://schemas.microsoft.com/office/drawing/2014/main" id="{C8EF27EE-4A0E-B843-AE98-2DCF94147E55}"/>
              </a:ext>
            </a:extLst>
          </p:cNvPr>
          <p:cNvSpPr/>
          <p:nvPr/>
        </p:nvSpPr>
        <p:spPr>
          <a:xfrm>
            <a:off x="9204541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reeform 217">
            <a:extLst>
              <a:ext uri="{FF2B5EF4-FFF2-40B4-BE49-F238E27FC236}">
                <a16:creationId xmlns:a16="http://schemas.microsoft.com/office/drawing/2014/main" id="{5592B5FE-5344-234E-BEE8-1BCAE3327EBE}"/>
              </a:ext>
            </a:extLst>
          </p:cNvPr>
          <p:cNvSpPr/>
          <p:nvPr/>
        </p:nvSpPr>
        <p:spPr>
          <a:xfrm rot="10800000">
            <a:off x="10230300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FE4D3CC2-F53F-3242-95F9-51F6FFBBF83B}"/>
              </a:ext>
            </a:extLst>
          </p:cNvPr>
          <p:cNvSpPr/>
          <p:nvPr/>
        </p:nvSpPr>
        <p:spPr>
          <a:xfrm>
            <a:off x="2133252" y="4153486"/>
            <a:ext cx="1523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-------</a:t>
            </a:r>
          </a:p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dog barking </a:t>
            </a:r>
          </a:p>
        </p:txBody>
      </p:sp>
      <p:sp>
        <p:nvSpPr>
          <p:cNvPr id="220" name="Freeform 219">
            <a:extLst>
              <a:ext uri="{FF2B5EF4-FFF2-40B4-BE49-F238E27FC236}">
                <a16:creationId xmlns:a16="http://schemas.microsoft.com/office/drawing/2014/main" id="{59222C36-78E7-894D-BE53-EE99CD9E0E85}"/>
              </a:ext>
            </a:extLst>
          </p:cNvPr>
          <p:cNvSpPr/>
          <p:nvPr/>
        </p:nvSpPr>
        <p:spPr>
          <a:xfrm>
            <a:off x="2313964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 220">
            <a:extLst>
              <a:ext uri="{FF2B5EF4-FFF2-40B4-BE49-F238E27FC236}">
                <a16:creationId xmlns:a16="http://schemas.microsoft.com/office/drawing/2014/main" id="{424D255C-B3DC-864B-B3B9-647FB3E43F65}"/>
              </a:ext>
            </a:extLst>
          </p:cNvPr>
          <p:cNvSpPr/>
          <p:nvPr/>
        </p:nvSpPr>
        <p:spPr>
          <a:xfrm rot="10800000">
            <a:off x="3339723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8D323A9F-85FD-694E-B289-FEA8811DE1D5}"/>
                  </a:ext>
                </a:extLst>
              </p:cNvPr>
              <p:cNvSpPr/>
              <p:nvPr/>
            </p:nvSpPr>
            <p:spPr>
              <a:xfrm>
                <a:off x="4452564" y="4153486"/>
                <a:ext cx="15234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8D323A9F-85FD-694E-B289-FEA8811DE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64" y="4153486"/>
                <a:ext cx="1523464" cy="523220"/>
              </a:xfrm>
              <a:prstGeom prst="rect">
                <a:avLst/>
              </a:prstGeom>
              <a:blipFill>
                <a:blip r:embed="rId1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Freeform 222">
            <a:extLst>
              <a:ext uri="{FF2B5EF4-FFF2-40B4-BE49-F238E27FC236}">
                <a16:creationId xmlns:a16="http://schemas.microsoft.com/office/drawing/2014/main" id="{88D659F1-86FD-124A-8CBD-90A0B36293C9}"/>
              </a:ext>
            </a:extLst>
          </p:cNvPr>
          <p:cNvSpPr/>
          <p:nvPr/>
        </p:nvSpPr>
        <p:spPr>
          <a:xfrm>
            <a:off x="4610823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Freeform 223">
            <a:extLst>
              <a:ext uri="{FF2B5EF4-FFF2-40B4-BE49-F238E27FC236}">
                <a16:creationId xmlns:a16="http://schemas.microsoft.com/office/drawing/2014/main" id="{61A52A60-E0E2-9946-8460-0D637DE0DBA5}"/>
              </a:ext>
            </a:extLst>
          </p:cNvPr>
          <p:cNvSpPr/>
          <p:nvPr/>
        </p:nvSpPr>
        <p:spPr>
          <a:xfrm rot="10800000">
            <a:off x="5636583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68257D4D-1591-2D45-9407-8F1E2F0E7699}"/>
                  </a:ext>
                </a:extLst>
              </p:cNvPr>
              <p:cNvSpPr/>
              <p:nvPr/>
            </p:nvSpPr>
            <p:spPr>
              <a:xfrm>
                <a:off x="6750594" y="4153486"/>
                <a:ext cx="15319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68257D4D-1591-2D45-9407-8F1E2F0E7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94" y="4153486"/>
                <a:ext cx="1531902" cy="523220"/>
              </a:xfrm>
              <a:prstGeom prst="rect">
                <a:avLst/>
              </a:prstGeom>
              <a:blipFill>
                <a:blip r:embed="rId1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Freeform 225">
            <a:extLst>
              <a:ext uri="{FF2B5EF4-FFF2-40B4-BE49-F238E27FC236}">
                <a16:creationId xmlns:a16="http://schemas.microsoft.com/office/drawing/2014/main" id="{28BB8A59-F202-C543-B984-D200266759B9}"/>
              </a:ext>
            </a:extLst>
          </p:cNvPr>
          <p:cNvSpPr/>
          <p:nvPr/>
        </p:nvSpPr>
        <p:spPr>
          <a:xfrm>
            <a:off x="6907682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id="{C4CF9C69-DF6B-854F-91B8-B51FC7F65BEC}"/>
              </a:ext>
            </a:extLst>
          </p:cNvPr>
          <p:cNvSpPr/>
          <p:nvPr/>
        </p:nvSpPr>
        <p:spPr>
          <a:xfrm rot="10800000">
            <a:off x="7933442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73258E8D-BD89-7548-B648-8796D9D74AE0}"/>
                  </a:ext>
                </a:extLst>
              </p:cNvPr>
              <p:cNvSpPr/>
              <p:nvPr/>
            </p:nvSpPr>
            <p:spPr>
              <a:xfrm>
                <a:off x="9023830" y="4153486"/>
                <a:ext cx="1523464" cy="523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73258E8D-BD89-7548-B648-8796D9D74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30" y="4153486"/>
                <a:ext cx="1523464" cy="523219"/>
              </a:xfrm>
              <a:prstGeom prst="rect">
                <a:avLst/>
              </a:prstGeom>
              <a:blipFill>
                <a:blip r:embed="rId1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Freeform 228">
            <a:extLst>
              <a:ext uri="{FF2B5EF4-FFF2-40B4-BE49-F238E27FC236}">
                <a16:creationId xmlns:a16="http://schemas.microsoft.com/office/drawing/2014/main" id="{4BC392AB-7B83-D844-AEB0-488AA47DB24A}"/>
              </a:ext>
            </a:extLst>
          </p:cNvPr>
          <p:cNvSpPr/>
          <p:nvPr/>
        </p:nvSpPr>
        <p:spPr>
          <a:xfrm>
            <a:off x="9204542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id="{1DA280B5-3C0E-E243-9A2D-513A52E8D0C4}"/>
              </a:ext>
            </a:extLst>
          </p:cNvPr>
          <p:cNvSpPr/>
          <p:nvPr/>
        </p:nvSpPr>
        <p:spPr>
          <a:xfrm rot="10800000">
            <a:off x="10230301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B861598F-CEE8-464C-ACF2-D543F5F76DCE}"/>
              </a:ext>
            </a:extLst>
          </p:cNvPr>
          <p:cNvSpPr/>
          <p:nvPr/>
        </p:nvSpPr>
        <p:spPr>
          <a:xfrm>
            <a:off x="156312" y="1434924"/>
            <a:ext cx="1523464" cy="50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Cambria Math" panose="02040503050406030204" pitchFamily="18" charset="0"/>
              </a:rPr>
              <a:t>-------</a:t>
            </a:r>
          </a:p>
          <a:p>
            <a:pPr algn="ctr"/>
            <a:r>
              <a:rPr lang="en-US" sz="1400" i="1" dirty="0">
                <a:latin typeface="Cambria Math" panose="02040503050406030204" pitchFamily="18" charset="0"/>
              </a:rPr>
              <a:t>-------</a:t>
            </a:r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109D5B43-91A7-9845-8989-82F35F1B7352}"/>
              </a:ext>
            </a:extLst>
          </p:cNvPr>
          <p:cNvSpPr/>
          <p:nvPr/>
        </p:nvSpPr>
        <p:spPr>
          <a:xfrm>
            <a:off x="618376" y="141073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Freeform 232">
            <a:extLst>
              <a:ext uri="{FF2B5EF4-FFF2-40B4-BE49-F238E27FC236}">
                <a16:creationId xmlns:a16="http://schemas.microsoft.com/office/drawing/2014/main" id="{0A89242E-FAF2-AC47-826F-C231265908CD}"/>
              </a:ext>
            </a:extLst>
          </p:cNvPr>
          <p:cNvSpPr/>
          <p:nvPr/>
        </p:nvSpPr>
        <p:spPr>
          <a:xfrm rot="10800000">
            <a:off x="1142438" y="141073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7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roup 378">
            <a:extLst>
              <a:ext uri="{FF2B5EF4-FFF2-40B4-BE49-F238E27FC236}">
                <a16:creationId xmlns:a16="http://schemas.microsoft.com/office/drawing/2014/main" id="{623733B3-0225-0548-BDD9-24F55A1F5EF5}"/>
              </a:ext>
            </a:extLst>
          </p:cNvPr>
          <p:cNvGrpSpPr/>
          <p:nvPr/>
        </p:nvGrpSpPr>
        <p:grpSpPr>
          <a:xfrm>
            <a:off x="1797381" y="1354238"/>
            <a:ext cx="2263189" cy="4709106"/>
            <a:chOff x="4122254" y="1175658"/>
            <a:chExt cx="2263189" cy="4887686"/>
          </a:xfrm>
        </p:grpSpPr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30C90581-4201-2440-86FD-12CBF688485A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F30DDFD5-1CF2-6243-BAAE-93B570066F6B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D907D38A-8670-8340-AB8D-8F0961574745}"/>
              </a:ext>
            </a:extLst>
          </p:cNvPr>
          <p:cNvGrpSpPr/>
          <p:nvPr/>
        </p:nvGrpSpPr>
        <p:grpSpPr>
          <a:xfrm>
            <a:off x="6438023" y="1354238"/>
            <a:ext cx="2263189" cy="4709106"/>
            <a:chOff x="4122254" y="1175658"/>
            <a:chExt cx="2263189" cy="4887686"/>
          </a:xfrm>
        </p:grpSpPr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87728327-8AD5-B14B-9AA8-D46B0D7283CC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0F102BBC-24BA-324D-9645-9AD0E5A9480C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 + Memory + Output</a:t>
            </a:r>
            <a:endParaRPr 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44E6863-EB6D-8540-977C-5C9A471D3F62}"/>
              </a:ext>
            </a:extLst>
          </p:cNvPr>
          <p:cNvSpPr txBox="1"/>
          <p:nvPr/>
        </p:nvSpPr>
        <p:spPr>
          <a:xfrm>
            <a:off x="1042863" y="4549720"/>
            <a:ext cx="132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dog barking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3109A1D-3869-764F-9328-EAAC749B8538}"/>
                  </a:ext>
                </a:extLst>
              </p:cNvPr>
              <p:cNvSpPr txBox="1"/>
              <p:nvPr/>
            </p:nvSpPr>
            <p:spPr>
              <a:xfrm>
                <a:off x="3339722" y="4549720"/>
                <a:ext cx="1263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3109A1D-3869-764F-9328-EAAC749B8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4549720"/>
                <a:ext cx="126348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6A04EEB2-8CDB-EF4B-A170-E05A4667E970}"/>
                  </a:ext>
                </a:extLst>
              </p:cNvPr>
              <p:cNvSpPr txBox="1"/>
              <p:nvPr/>
            </p:nvSpPr>
            <p:spPr>
              <a:xfrm>
                <a:off x="5834216" y="454972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6A04EEB2-8CDB-EF4B-A170-E05A4667E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16" y="4549720"/>
                <a:ext cx="110799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233BF4D7-9A56-E443-B08E-EACC453E7F2B}"/>
                  </a:ext>
                </a:extLst>
              </p:cNvPr>
              <p:cNvSpPr txBox="1"/>
              <p:nvPr/>
            </p:nvSpPr>
            <p:spPr>
              <a:xfrm>
                <a:off x="8084490" y="4549720"/>
                <a:ext cx="1258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233BF4D7-9A56-E443-B08E-EACC453E7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90" y="4549720"/>
                <a:ext cx="125867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TextBox 206">
            <a:extLst>
              <a:ext uri="{FF2B5EF4-FFF2-40B4-BE49-F238E27FC236}">
                <a16:creationId xmlns:a16="http://schemas.microsoft.com/office/drawing/2014/main" id="{670995ED-5C34-C141-82E5-88489BC6A284}"/>
              </a:ext>
            </a:extLst>
          </p:cNvPr>
          <p:cNvSpPr txBox="1"/>
          <p:nvPr/>
        </p:nvSpPr>
        <p:spPr>
          <a:xfrm>
            <a:off x="10410177" y="4549719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  get dark</a:t>
            </a:r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4DB6BEA7-C262-774F-A30E-7705B239F21D}"/>
              </a:ext>
            </a:extLst>
          </p:cNvPr>
          <p:cNvGrpSpPr/>
          <p:nvPr/>
        </p:nvGrpSpPr>
        <p:grpSpPr>
          <a:xfrm>
            <a:off x="126408" y="2384706"/>
            <a:ext cx="11140585" cy="2162896"/>
            <a:chOff x="-112255" y="2119665"/>
            <a:chExt cx="11586268" cy="2249423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76834C99-2549-3144-B101-0628CF2178D8}"/>
                </a:ext>
              </a:extLst>
            </p:cNvPr>
            <p:cNvGrpSpPr/>
            <p:nvPr/>
          </p:nvGrpSpPr>
          <p:grpSpPr>
            <a:xfrm>
              <a:off x="-112255" y="2119665"/>
              <a:ext cx="10832400" cy="2249423"/>
              <a:chOff x="7488" y="2119665"/>
              <a:chExt cx="10832400" cy="2249423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39D39E12-D618-8C4C-97AE-D7EBFFA4BA9E}"/>
                  </a:ext>
                </a:extLst>
              </p:cNvPr>
              <p:cNvGrpSpPr/>
              <p:nvPr/>
            </p:nvGrpSpPr>
            <p:grpSpPr>
              <a:xfrm>
                <a:off x="7488" y="2119665"/>
                <a:ext cx="6054908" cy="2249423"/>
                <a:chOff x="7488" y="2119665"/>
                <a:chExt cx="6054908" cy="2249423"/>
              </a:xfrm>
            </p:grpSpPr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67BC536C-8EB0-5A4B-AB5A-57E15422D64F}"/>
                    </a:ext>
                  </a:extLst>
                </p:cNvPr>
                <p:cNvGrpSpPr/>
                <p:nvPr/>
              </p:nvGrpSpPr>
              <p:grpSpPr>
                <a:xfrm>
                  <a:off x="7488" y="2119665"/>
                  <a:ext cx="3666162" cy="2249423"/>
                  <a:chOff x="7488" y="2425811"/>
                  <a:chExt cx="3666162" cy="2249423"/>
                </a:xfrm>
              </p:grpSpPr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id="{6533929B-2010-8148-A542-00D06187EFC4}"/>
                      </a:ext>
                    </a:extLst>
                  </p:cNvPr>
                  <p:cNvGrpSpPr/>
                  <p:nvPr/>
                </p:nvGrpSpPr>
                <p:grpSpPr>
                  <a:xfrm>
                    <a:off x="1388237" y="2425811"/>
                    <a:ext cx="2285413" cy="2249423"/>
                    <a:chOff x="5504906" y="1651111"/>
                    <a:chExt cx="3141999" cy="3092519"/>
                  </a:xfrm>
                </p:grpSpPr>
                <p:grpSp>
                  <p:nvGrpSpPr>
                    <p:cNvPr id="298" name="Group 297">
                      <a:extLst>
                        <a:ext uri="{FF2B5EF4-FFF2-40B4-BE49-F238E27FC236}">
                          <a16:creationId xmlns:a16="http://schemas.microsoft.com/office/drawing/2014/main" id="{1D5413A8-42B6-5C4A-939C-695117C5CE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300" name="Rectangle 299">
                        <a:extLst>
                          <a:ext uri="{FF2B5EF4-FFF2-40B4-BE49-F238E27FC236}">
                            <a16:creationId xmlns:a16="http://schemas.microsoft.com/office/drawing/2014/main" id="{A78F9E96-06FF-4F42-83F0-289D1984F1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301" name="TextBox 300">
                        <a:extLst>
                          <a:ext uri="{FF2B5EF4-FFF2-40B4-BE49-F238E27FC236}">
                            <a16:creationId xmlns:a16="http://schemas.microsoft.com/office/drawing/2014/main" id="{1EEFE009-8158-6748-8F90-90BDC827B2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302" name="Straight Arrow Connector 301">
                        <a:extLst>
                          <a:ext uri="{FF2B5EF4-FFF2-40B4-BE49-F238E27FC236}">
                            <a16:creationId xmlns:a16="http://schemas.microsoft.com/office/drawing/2014/main" id="{E055035C-C93E-D54A-BA4F-2DDC87BCF0B1}"/>
                          </a:ext>
                        </a:extLst>
                      </p:cNvPr>
                      <p:cNvCxnSpPr>
                        <a:cxnSpLocks/>
                        <a:endCxn id="301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03" name="Notched Right Arrow 302">
                        <a:extLst>
                          <a:ext uri="{FF2B5EF4-FFF2-40B4-BE49-F238E27FC236}">
                            <a16:creationId xmlns:a16="http://schemas.microsoft.com/office/drawing/2014/main" id="{BF6F93D5-46C2-024D-8CD3-5499EA1619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299" name="Straight Arrow Connector 298">
                      <a:extLst>
                        <a:ext uri="{FF2B5EF4-FFF2-40B4-BE49-F238E27FC236}">
                          <a16:creationId xmlns:a16="http://schemas.microsoft.com/office/drawing/2014/main" id="{C62B8E6C-8BB8-E745-BCD6-F578FC00C740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5987723" y="4121955"/>
                      <a:ext cx="1" cy="621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93" name="Notched Right Arrow 292">
                    <a:extLst>
                      <a:ext uri="{FF2B5EF4-FFF2-40B4-BE49-F238E27FC236}">
                        <a16:creationId xmlns:a16="http://schemas.microsoft.com/office/drawing/2014/main" id="{B78CEDC2-D5F1-DA4E-A810-BD417EC522F7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F9219189-25E5-EE43-B1E9-B1176B16BFB1}"/>
                      </a:ext>
                    </a:extLst>
                  </p:cNvPr>
                  <p:cNvGrpSpPr/>
                  <p:nvPr/>
                </p:nvGrpSpPr>
                <p:grpSpPr>
                  <a:xfrm>
                    <a:off x="7488" y="3023182"/>
                    <a:ext cx="1584411" cy="573537"/>
                    <a:chOff x="2789440" y="1937574"/>
                    <a:chExt cx="1584411" cy="573537"/>
                  </a:xfrm>
                </p:grpSpPr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ED754220-EE34-4F4A-9D04-7F2F07DAF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2732"/>
                      <a:ext cx="158441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</p:txBody>
                </p:sp>
                <p:sp>
                  <p:nvSpPr>
                    <p:cNvPr id="296" name="Freeform 295">
                      <a:extLst>
                        <a:ext uri="{FF2B5EF4-FFF2-40B4-BE49-F238E27FC236}">
                          <a16:creationId xmlns:a16="http://schemas.microsoft.com/office/drawing/2014/main" id="{F6EBD341-6C54-4B45-AF8C-B0362723A9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9989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7" name="Freeform 296">
                      <a:extLst>
                        <a:ext uri="{FF2B5EF4-FFF2-40B4-BE49-F238E27FC236}">
                          <a16:creationId xmlns:a16="http://schemas.microsoft.com/office/drawing/2014/main" id="{F5275412-6DA3-D043-8A2A-F5340C67305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81501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285" name="Group 284">
                  <a:extLst>
                    <a:ext uri="{FF2B5EF4-FFF2-40B4-BE49-F238E27FC236}">
                      <a16:creationId xmlns:a16="http://schemas.microsoft.com/office/drawing/2014/main" id="{E0B362C0-2466-E247-AADC-70C75F52FED6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286" name="Group 285">
                    <a:extLst>
                      <a:ext uri="{FF2B5EF4-FFF2-40B4-BE49-F238E27FC236}">
                        <a16:creationId xmlns:a16="http://schemas.microsoft.com/office/drawing/2014/main" id="{6235BDEC-912D-0A41-A964-E4AE0EED903A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288" name="Rectangle 287">
                      <a:extLst>
                        <a:ext uri="{FF2B5EF4-FFF2-40B4-BE49-F238E27FC236}">
                          <a16:creationId xmlns:a16="http://schemas.microsoft.com/office/drawing/2014/main" id="{EBCAF626-708F-274D-A37B-4FBDFA65FB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289" name="TextBox 288">
                      <a:extLst>
                        <a:ext uri="{FF2B5EF4-FFF2-40B4-BE49-F238E27FC236}">
                          <a16:creationId xmlns:a16="http://schemas.microsoft.com/office/drawing/2014/main" id="{4EF8849F-D5DB-6D4F-B94E-34A84ECB73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7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290" name="Straight Arrow Connector 289">
                      <a:extLst>
                        <a:ext uri="{FF2B5EF4-FFF2-40B4-BE49-F238E27FC236}">
                          <a16:creationId xmlns:a16="http://schemas.microsoft.com/office/drawing/2014/main" id="{A4E39F15-036E-B249-9DA6-3E300C0A7EBE}"/>
                        </a:ext>
                      </a:extLst>
                    </p:cNvPr>
                    <p:cNvCxnSpPr>
                      <a:cxnSpLocks/>
                      <a:endCxn id="289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1" name="Notched Right Arrow 290">
                      <a:extLst>
                        <a:ext uri="{FF2B5EF4-FFF2-40B4-BE49-F238E27FC236}">
                          <a16:creationId xmlns:a16="http://schemas.microsoft.com/office/drawing/2014/main" id="{F5440FF5-2809-5E4B-9CCA-C20C14F064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287" name="Straight Arrow Connector 286">
                    <a:extLst>
                      <a:ext uri="{FF2B5EF4-FFF2-40B4-BE49-F238E27FC236}">
                        <a16:creationId xmlns:a16="http://schemas.microsoft.com/office/drawing/2014/main" id="{C1F08959-3244-6F40-988A-064FEE9FC899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9CE60893-5B48-3F4A-A05F-D398DC39ED93}"/>
                  </a:ext>
                </a:extLst>
              </p:cNvPr>
              <p:cNvGrpSpPr/>
              <p:nvPr/>
            </p:nvGrpSpPr>
            <p:grpSpPr>
              <a:xfrm>
                <a:off x="6165729" y="2119665"/>
                <a:ext cx="4674159" cy="2249423"/>
                <a:chOff x="1388237" y="2119665"/>
                <a:chExt cx="4674159" cy="2249423"/>
              </a:xfrm>
            </p:grpSpPr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092B8760-E4D8-7B42-9F03-28F55FF3DB7E}"/>
                    </a:ext>
                  </a:extLst>
                </p:cNvPr>
                <p:cNvGrpSpPr/>
                <p:nvPr/>
              </p:nvGrpSpPr>
              <p:grpSpPr>
                <a:xfrm>
                  <a:off x="1388237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36EA5516-6517-2640-A445-573F77659BB4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280" name="Rectangle 279">
                      <a:extLst>
                        <a:ext uri="{FF2B5EF4-FFF2-40B4-BE49-F238E27FC236}">
                          <a16:creationId xmlns:a16="http://schemas.microsoft.com/office/drawing/2014/main" id="{A35BABDE-73A1-0D41-97F4-24D7D67DD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281" name="TextBox 280">
                      <a:extLst>
                        <a:ext uri="{FF2B5EF4-FFF2-40B4-BE49-F238E27FC236}">
                          <a16:creationId xmlns:a16="http://schemas.microsoft.com/office/drawing/2014/main" id="{282B5A50-19CF-4B42-8B3E-1891CB51FD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5497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282" name="Straight Arrow Connector 281">
                      <a:extLst>
                        <a:ext uri="{FF2B5EF4-FFF2-40B4-BE49-F238E27FC236}">
                          <a16:creationId xmlns:a16="http://schemas.microsoft.com/office/drawing/2014/main" id="{0C87A916-9C70-754D-9F73-17552E9F7320}"/>
                        </a:ext>
                      </a:extLst>
                    </p:cNvPr>
                    <p:cNvCxnSpPr>
                      <a:cxnSpLocks/>
                      <a:endCxn id="281" idx="2"/>
                    </p:cNvCxnSpPr>
                    <p:nvPr/>
                  </p:nvCxnSpPr>
                  <p:spPr>
                    <a:xfrm flipH="1" flipV="1">
                      <a:off x="4925543" y="3577095"/>
                      <a:ext cx="3" cy="85178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3" name="Notched Right Arrow 282">
                      <a:extLst>
                        <a:ext uri="{FF2B5EF4-FFF2-40B4-BE49-F238E27FC236}">
                          <a16:creationId xmlns:a16="http://schemas.microsoft.com/office/drawing/2014/main" id="{2653F188-BEBD-B647-90D9-000CB388B4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279" name="Straight Arrow Connector 278">
                    <a:extLst>
                      <a:ext uri="{FF2B5EF4-FFF2-40B4-BE49-F238E27FC236}">
                        <a16:creationId xmlns:a16="http://schemas.microsoft.com/office/drawing/2014/main" id="{C602A69C-9D1D-AB45-AD17-2025A7EE0A78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1" name="Group 270">
                  <a:extLst>
                    <a:ext uri="{FF2B5EF4-FFF2-40B4-BE49-F238E27FC236}">
                      <a16:creationId xmlns:a16="http://schemas.microsoft.com/office/drawing/2014/main" id="{7F517961-3445-8646-B440-D2570CB44F47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272" name="Group 271">
                    <a:extLst>
                      <a:ext uri="{FF2B5EF4-FFF2-40B4-BE49-F238E27FC236}">
                        <a16:creationId xmlns:a16="http://schemas.microsoft.com/office/drawing/2014/main" id="{3D249ECF-618F-EC42-89F8-A2B3E029E71E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274" name="Rectangle 273">
                      <a:extLst>
                        <a:ext uri="{FF2B5EF4-FFF2-40B4-BE49-F238E27FC236}">
                          <a16:creationId xmlns:a16="http://schemas.microsoft.com/office/drawing/2014/main" id="{6DFB76C5-350B-A746-8C3A-CD0C12578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275" name="TextBox 274">
                      <a:extLst>
                        <a:ext uri="{FF2B5EF4-FFF2-40B4-BE49-F238E27FC236}">
                          <a16:creationId xmlns:a16="http://schemas.microsoft.com/office/drawing/2014/main" id="{93EE04E5-0D3C-3F43-AD26-77AF2CE209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6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0.6</a:t>
                      </a:r>
                    </a:p>
                  </p:txBody>
                </p:sp>
                <p:cxnSp>
                  <p:nvCxnSpPr>
                    <p:cNvPr id="276" name="Straight Arrow Connector 275">
                      <a:extLst>
                        <a:ext uri="{FF2B5EF4-FFF2-40B4-BE49-F238E27FC236}">
                          <a16:creationId xmlns:a16="http://schemas.microsoft.com/office/drawing/2014/main" id="{CCE17ED3-2DEE-294D-A735-5D28CDF70DBC}"/>
                        </a:ext>
                      </a:extLst>
                    </p:cNvPr>
                    <p:cNvCxnSpPr>
                      <a:cxnSpLocks/>
                      <a:endCxn id="275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7" name="Notched Right Arrow 276">
                      <a:extLst>
                        <a:ext uri="{FF2B5EF4-FFF2-40B4-BE49-F238E27FC236}">
                          <a16:creationId xmlns:a16="http://schemas.microsoft.com/office/drawing/2014/main" id="{73D2F2D5-C605-D34E-9676-DB3631042E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273" name="Straight Arrow Connector 272">
                    <a:extLst>
                      <a:ext uri="{FF2B5EF4-FFF2-40B4-BE49-F238E27FC236}">
                        <a16:creationId xmlns:a16="http://schemas.microsoft.com/office/drawing/2014/main" id="{9C2F63E8-E9C5-DB4B-B47A-12A5882D23E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2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8D45D5C3-276D-B44F-BECB-24FA26A8FB9D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C62E489D-7DB2-0A4C-910F-562A239C7B09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</a:t>
              </a:r>
            </a:p>
          </p:txBody>
        </p: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BBB8B286-F9BA-1541-A731-9E72F330DB3E}"/>
                </a:ext>
              </a:extLst>
            </p:cNvPr>
            <p:cNvCxnSpPr>
              <a:cxnSpLocks/>
              <a:endCxn id="265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2E18FE70-3B2E-FB40-B7F3-AA2187DFDEC1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Rectangle 303">
            <a:extLst>
              <a:ext uri="{FF2B5EF4-FFF2-40B4-BE49-F238E27FC236}">
                <a16:creationId xmlns:a16="http://schemas.microsoft.com/office/drawing/2014/main" id="{B4BBA064-0EDA-9942-B6F9-FC04CB0C7A04}"/>
              </a:ext>
            </a:extLst>
          </p:cNvPr>
          <p:cNvSpPr/>
          <p:nvPr/>
        </p:nvSpPr>
        <p:spPr>
          <a:xfrm>
            <a:off x="2133252" y="2989470"/>
            <a:ext cx="1523464" cy="523220"/>
          </a:xfrm>
          <a:prstGeom prst="rect">
            <a:avLst/>
          </a:prstGeom>
          <a:solidFill>
            <a:srgbClr val="F9F9F9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-------</a:t>
            </a:r>
          </a:p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dog barking </a:t>
            </a:r>
          </a:p>
        </p:txBody>
      </p:sp>
      <p:sp>
        <p:nvSpPr>
          <p:cNvPr id="305" name="Freeform 304">
            <a:extLst>
              <a:ext uri="{FF2B5EF4-FFF2-40B4-BE49-F238E27FC236}">
                <a16:creationId xmlns:a16="http://schemas.microsoft.com/office/drawing/2014/main" id="{47AE3699-2346-1844-91C3-4DA21C839888}"/>
              </a:ext>
            </a:extLst>
          </p:cNvPr>
          <p:cNvSpPr/>
          <p:nvPr/>
        </p:nvSpPr>
        <p:spPr>
          <a:xfrm>
            <a:off x="2313964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Freeform 305">
            <a:extLst>
              <a:ext uri="{FF2B5EF4-FFF2-40B4-BE49-F238E27FC236}">
                <a16:creationId xmlns:a16="http://schemas.microsoft.com/office/drawing/2014/main" id="{A69CEDBC-8905-804C-A33B-86B8826106A1}"/>
              </a:ext>
            </a:extLst>
          </p:cNvPr>
          <p:cNvSpPr/>
          <p:nvPr/>
        </p:nvSpPr>
        <p:spPr>
          <a:xfrm rot="10800000">
            <a:off x="3339723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C6B6B75-76DA-1044-9776-551FD47418EC}"/>
                  </a:ext>
                </a:extLst>
              </p:cNvPr>
              <p:cNvSpPr/>
              <p:nvPr/>
            </p:nvSpPr>
            <p:spPr>
              <a:xfrm>
                <a:off x="6750594" y="2989470"/>
                <a:ext cx="1531902" cy="523220"/>
              </a:xfrm>
              <a:prstGeom prst="rect">
                <a:avLst/>
              </a:prstGeom>
              <a:solidFill>
                <a:srgbClr val="F9F9F9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C6B6B75-76DA-1044-9776-551FD4741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94" y="2989470"/>
                <a:ext cx="1531902" cy="523220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1" name="Freeform 310">
            <a:extLst>
              <a:ext uri="{FF2B5EF4-FFF2-40B4-BE49-F238E27FC236}">
                <a16:creationId xmlns:a16="http://schemas.microsoft.com/office/drawing/2014/main" id="{89454F10-D17D-8149-927A-535482573E57}"/>
              </a:ext>
            </a:extLst>
          </p:cNvPr>
          <p:cNvSpPr/>
          <p:nvPr/>
        </p:nvSpPr>
        <p:spPr>
          <a:xfrm>
            <a:off x="6907682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reeform 311">
            <a:extLst>
              <a:ext uri="{FF2B5EF4-FFF2-40B4-BE49-F238E27FC236}">
                <a16:creationId xmlns:a16="http://schemas.microsoft.com/office/drawing/2014/main" id="{18A13ED0-F25A-9F4B-8FFA-B5E194189999}"/>
              </a:ext>
            </a:extLst>
          </p:cNvPr>
          <p:cNvSpPr/>
          <p:nvPr/>
        </p:nvSpPr>
        <p:spPr>
          <a:xfrm rot="10800000">
            <a:off x="7933442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3B2A12-D6D9-0F4C-BBE0-FCD591628AF5}"/>
              </a:ext>
            </a:extLst>
          </p:cNvPr>
          <p:cNvGrpSpPr/>
          <p:nvPr/>
        </p:nvGrpSpPr>
        <p:grpSpPr>
          <a:xfrm>
            <a:off x="4122254" y="1354238"/>
            <a:ext cx="2263189" cy="4709106"/>
            <a:chOff x="4122254" y="1175658"/>
            <a:chExt cx="2263189" cy="4887686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1C2E94B-40B5-044C-B4B6-DA5496BAC7E0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0ED1DBE-7115-B442-A37D-F2AC364991D1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2C3D73D7-D04E-0E42-B36F-AA84B1EEDA24}"/>
                  </a:ext>
                </a:extLst>
              </p:cNvPr>
              <p:cNvSpPr/>
              <p:nvPr/>
            </p:nvSpPr>
            <p:spPr>
              <a:xfrm>
                <a:off x="4452564" y="2989470"/>
                <a:ext cx="1523464" cy="523220"/>
              </a:xfrm>
              <a:prstGeom prst="rect">
                <a:avLst/>
              </a:prstGeom>
              <a:solidFill>
                <a:srgbClr val="F9F9F9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2C3D73D7-D04E-0E42-B36F-AA84B1EED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64" y="2989470"/>
                <a:ext cx="1523464" cy="523220"/>
              </a:xfrm>
              <a:prstGeom prst="rect">
                <a:avLst/>
              </a:prstGeom>
              <a:blipFill>
                <a:blip r:embed="rId7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" name="Freeform 307">
            <a:extLst>
              <a:ext uri="{FF2B5EF4-FFF2-40B4-BE49-F238E27FC236}">
                <a16:creationId xmlns:a16="http://schemas.microsoft.com/office/drawing/2014/main" id="{FB524EF1-2458-FA42-8D62-41F076C912B2}"/>
              </a:ext>
            </a:extLst>
          </p:cNvPr>
          <p:cNvSpPr/>
          <p:nvPr/>
        </p:nvSpPr>
        <p:spPr>
          <a:xfrm>
            <a:off x="4610823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Freeform 308">
            <a:extLst>
              <a:ext uri="{FF2B5EF4-FFF2-40B4-BE49-F238E27FC236}">
                <a16:creationId xmlns:a16="http://schemas.microsoft.com/office/drawing/2014/main" id="{26AC4806-ECA9-6446-99F6-C75BDAB8E2B4}"/>
              </a:ext>
            </a:extLst>
          </p:cNvPr>
          <p:cNvSpPr/>
          <p:nvPr/>
        </p:nvSpPr>
        <p:spPr>
          <a:xfrm rot="10800000">
            <a:off x="5636583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3F4063B-5537-1C41-AF48-703D8E3D3523}"/>
              </a:ext>
            </a:extLst>
          </p:cNvPr>
          <p:cNvGrpSpPr/>
          <p:nvPr/>
        </p:nvGrpSpPr>
        <p:grpSpPr>
          <a:xfrm>
            <a:off x="8801188" y="1367738"/>
            <a:ext cx="2263189" cy="4709106"/>
            <a:chOff x="4122254" y="1175658"/>
            <a:chExt cx="2263189" cy="4887686"/>
          </a:xfrm>
        </p:grpSpPr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21D83341-EB74-9F47-B523-5D93A996AE2F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214DE89C-6560-D84F-9BEF-E789B7844BC0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EF1FDCDB-0714-BE42-83A2-0506A31A42E4}"/>
                  </a:ext>
                </a:extLst>
              </p:cNvPr>
              <p:cNvSpPr/>
              <p:nvPr/>
            </p:nvSpPr>
            <p:spPr>
              <a:xfrm>
                <a:off x="9023830" y="2989470"/>
                <a:ext cx="1523464" cy="523219"/>
              </a:xfrm>
              <a:prstGeom prst="rect">
                <a:avLst/>
              </a:prstGeom>
              <a:solidFill>
                <a:srgbClr val="F9F9F9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EF1FDCDB-0714-BE42-83A2-0506A31A4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30" y="2989470"/>
                <a:ext cx="1523464" cy="523219"/>
              </a:xfrm>
              <a:prstGeom prst="rect">
                <a:avLst/>
              </a:prstGeom>
              <a:blipFill>
                <a:blip r:embed="rId8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Freeform 313">
            <a:extLst>
              <a:ext uri="{FF2B5EF4-FFF2-40B4-BE49-F238E27FC236}">
                <a16:creationId xmlns:a16="http://schemas.microsoft.com/office/drawing/2014/main" id="{1828BA67-62C4-2943-A781-0885F909E162}"/>
              </a:ext>
            </a:extLst>
          </p:cNvPr>
          <p:cNvSpPr/>
          <p:nvPr/>
        </p:nvSpPr>
        <p:spPr>
          <a:xfrm>
            <a:off x="9204542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reeform 314">
            <a:extLst>
              <a:ext uri="{FF2B5EF4-FFF2-40B4-BE49-F238E27FC236}">
                <a16:creationId xmlns:a16="http://schemas.microsoft.com/office/drawing/2014/main" id="{E7A722BF-A174-2847-8D66-8594B6433DCF}"/>
              </a:ext>
            </a:extLst>
          </p:cNvPr>
          <p:cNvSpPr/>
          <p:nvPr/>
        </p:nvSpPr>
        <p:spPr>
          <a:xfrm rot="10800000">
            <a:off x="10230301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43636" y="6357567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72</a:t>
            </a:fld>
            <a:endParaRPr lang="en-US" dirty="0"/>
          </a:p>
        </p:txBody>
      </p:sp>
      <p:pic>
        <p:nvPicPr>
          <p:cNvPr id="3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134" y="2095400"/>
            <a:ext cx="9359100" cy="35096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5;p13"/>
          <p:cNvSpPr txBox="1"/>
          <p:nvPr/>
        </p:nvSpPr>
        <p:spPr>
          <a:xfrm>
            <a:off x="2922933" y="1040133"/>
            <a:ext cx="16984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6;p13"/>
          <p:cNvSpPr txBox="1"/>
          <p:nvPr/>
        </p:nvSpPr>
        <p:spPr>
          <a:xfrm>
            <a:off x="2922917" y="552900"/>
            <a:ext cx="6109200" cy="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 dirty="0">
                <a:latin typeface="Karla" charset="0"/>
                <a:ea typeface="Karla" charset="0"/>
                <a:cs typeface="Karla" charset="0"/>
                <a:sym typeface="Ubuntu"/>
              </a:rPr>
              <a:t>LSTM: Long short term memory</a:t>
            </a:r>
            <a:endParaRPr sz="32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82479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73</a:t>
            </a:fld>
            <a:endParaRPr lang="en-US"/>
          </a:p>
        </p:txBody>
      </p:sp>
      <p:pic>
        <p:nvPicPr>
          <p:cNvPr id="3" name="Google Shape;61;p14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669436" y="2200734"/>
            <a:ext cx="3583267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2;p14"/>
          <p:cNvSpPr txBox="1"/>
          <p:nvPr/>
        </p:nvSpPr>
        <p:spPr>
          <a:xfrm>
            <a:off x="597133" y="408200"/>
            <a:ext cx="8079600" cy="1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>
                <a:latin typeface="Ubuntu"/>
                <a:ea typeface="Ubuntu"/>
                <a:cs typeface="Ubuntu"/>
                <a:sym typeface="Ubuntu"/>
              </a:rPr>
              <a:t>Before to really understand LSTM lets see the big picture … </a:t>
            </a:r>
            <a:endParaRPr sz="3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" name="Google Shape;63;p14"/>
          <p:cNvSpPr/>
          <p:nvPr/>
        </p:nvSpPr>
        <p:spPr>
          <a:xfrm>
            <a:off x="669433" y="4173733"/>
            <a:ext cx="7000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64;p14"/>
          <p:cNvSpPr/>
          <p:nvPr/>
        </p:nvSpPr>
        <p:spPr>
          <a:xfrm>
            <a:off x="1435033" y="4173733"/>
            <a:ext cx="10136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65;p14"/>
          <p:cNvSpPr/>
          <p:nvPr/>
        </p:nvSpPr>
        <p:spPr>
          <a:xfrm>
            <a:off x="2553833" y="3818233"/>
            <a:ext cx="11512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66;p14"/>
          <p:cNvSpPr/>
          <p:nvPr/>
        </p:nvSpPr>
        <p:spPr>
          <a:xfrm>
            <a:off x="669433" y="3488333"/>
            <a:ext cx="17792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67;p14"/>
          <p:cNvSpPr/>
          <p:nvPr/>
        </p:nvSpPr>
        <p:spPr>
          <a:xfrm>
            <a:off x="4388267" y="4359500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68;p14"/>
          <p:cNvSpPr txBox="1"/>
          <p:nvPr/>
        </p:nvSpPr>
        <p:spPr>
          <a:xfrm>
            <a:off x="5254667" y="44285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Forget Gate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" name="Google Shape;69;p14"/>
          <p:cNvSpPr/>
          <p:nvPr/>
        </p:nvSpPr>
        <p:spPr>
          <a:xfrm>
            <a:off x="8267467" y="4092100"/>
            <a:ext cx="36420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70;p14"/>
          <p:cNvSpPr txBox="1"/>
          <p:nvPr/>
        </p:nvSpPr>
        <p:spPr>
          <a:xfrm>
            <a:off x="9236400" y="4092100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Input Gate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167" y="4774801"/>
            <a:ext cx="3297467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8931" y="5349959"/>
            <a:ext cx="3433600" cy="33094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73;p14"/>
          <p:cNvSpPr/>
          <p:nvPr/>
        </p:nvSpPr>
        <p:spPr>
          <a:xfrm>
            <a:off x="4476683" y="2226517"/>
            <a:ext cx="34336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Google Shape;74;p14"/>
          <p:cNvSpPr txBox="1"/>
          <p:nvPr/>
        </p:nvSpPr>
        <p:spPr>
          <a:xfrm>
            <a:off x="5406600" y="22007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Cell State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9951" y="2924399"/>
            <a:ext cx="2718647" cy="3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76;p14"/>
          <p:cNvSpPr/>
          <p:nvPr/>
        </p:nvSpPr>
        <p:spPr>
          <a:xfrm>
            <a:off x="8271100" y="1895933"/>
            <a:ext cx="36420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77;p14"/>
          <p:cNvSpPr txBox="1"/>
          <p:nvPr/>
        </p:nvSpPr>
        <p:spPr>
          <a:xfrm>
            <a:off x="9023400" y="1873333"/>
            <a:ext cx="2335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Output Gate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" name="Google Shape;7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9700" y="2567584"/>
            <a:ext cx="3244768" cy="3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7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30302" y="3067985"/>
            <a:ext cx="2318185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8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61968" y="5088500"/>
            <a:ext cx="3494625" cy="306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19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70822" y="6265434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74</a:t>
            </a:fld>
            <a:endParaRPr lang="en-US"/>
          </a:p>
        </p:txBody>
      </p:sp>
      <p:sp>
        <p:nvSpPr>
          <p:cNvPr id="4" name="Google Shape;86;p15"/>
          <p:cNvSpPr txBox="1"/>
          <p:nvPr/>
        </p:nvSpPr>
        <p:spPr>
          <a:xfrm>
            <a:off x="5098611" y="1626532"/>
            <a:ext cx="6198000" cy="37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Font typeface="Ubuntu"/>
              <a:buAutoNum type="arabicPeriod"/>
            </a:pP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LSTM are recurrent neural network with a cell and a hidden state, boths of these are updated in each step and can be thought as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 </a:t>
            </a: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memories.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/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</a:b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pPr marL="609585" indent="-423323">
              <a:buSzPts val="1400"/>
              <a:buFont typeface="Ubuntu"/>
              <a:buAutoNum type="arabicPeriod"/>
            </a:pP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Cell states work as a long term memory and the updates depends on the relation between the hidden state in t -1 and the input.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/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</a:b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pPr marL="609585" indent="-423323">
              <a:buSzPts val="1400"/>
              <a:buFont typeface="Ubuntu"/>
              <a:buAutoNum type="arabicPeriod"/>
            </a:pP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hidden state of the next step is a transformation of the cell state and the output (which is the section that is in general used to calculate our  loss, ie information that we want in a short memory).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5" name="Google Shape;87;p15"/>
          <p:cNvSpPr txBox="1"/>
          <p:nvPr/>
        </p:nvSpPr>
        <p:spPr>
          <a:xfrm>
            <a:off x="597133" y="408200"/>
            <a:ext cx="8079600" cy="1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Before to really understand LSTM lets see the big picture … 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6" name="Google Shape;88;p15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669436" y="2200734"/>
            <a:ext cx="3583267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15"/>
          <p:cNvSpPr/>
          <p:nvPr/>
        </p:nvSpPr>
        <p:spPr>
          <a:xfrm>
            <a:off x="669433" y="4173733"/>
            <a:ext cx="7000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90;p15"/>
          <p:cNvSpPr/>
          <p:nvPr/>
        </p:nvSpPr>
        <p:spPr>
          <a:xfrm>
            <a:off x="1435033" y="4173733"/>
            <a:ext cx="10136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91;p15"/>
          <p:cNvSpPr/>
          <p:nvPr/>
        </p:nvSpPr>
        <p:spPr>
          <a:xfrm>
            <a:off x="2553833" y="3818233"/>
            <a:ext cx="11512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92;p15"/>
          <p:cNvSpPr/>
          <p:nvPr/>
        </p:nvSpPr>
        <p:spPr>
          <a:xfrm>
            <a:off x="669433" y="3488333"/>
            <a:ext cx="27188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1" name="Google Shape;93;p15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669436" y="2200734"/>
            <a:ext cx="3583267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4;p15"/>
          <p:cNvSpPr/>
          <p:nvPr/>
        </p:nvSpPr>
        <p:spPr>
          <a:xfrm>
            <a:off x="669433" y="4173733"/>
            <a:ext cx="7000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95;p15"/>
          <p:cNvSpPr/>
          <p:nvPr/>
        </p:nvSpPr>
        <p:spPr>
          <a:xfrm>
            <a:off x="1435033" y="4173733"/>
            <a:ext cx="10136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96;p15"/>
          <p:cNvSpPr/>
          <p:nvPr/>
        </p:nvSpPr>
        <p:spPr>
          <a:xfrm>
            <a:off x="2553833" y="3818233"/>
            <a:ext cx="11512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97;p15"/>
          <p:cNvSpPr/>
          <p:nvPr/>
        </p:nvSpPr>
        <p:spPr>
          <a:xfrm>
            <a:off x="669433" y="3488333"/>
            <a:ext cx="17792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4605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99055" y="6380309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75</a:t>
            </a:fld>
            <a:endParaRPr lang="en-US" dirty="0"/>
          </a:p>
        </p:txBody>
      </p:sp>
      <p:sp>
        <p:nvSpPr>
          <p:cNvPr id="3" name="Google Shape;102;p16"/>
          <p:cNvSpPr txBox="1"/>
          <p:nvPr/>
        </p:nvSpPr>
        <p:spPr>
          <a:xfrm>
            <a:off x="0" y="0"/>
            <a:ext cx="35004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 dirty="0">
                <a:latin typeface="Karla" charset="0"/>
                <a:ea typeface="Karla" charset="0"/>
                <a:cs typeface="Karla" charset="0"/>
                <a:sym typeface="Ubuntu"/>
              </a:rPr>
              <a:t>Let's think about my cell state</a:t>
            </a:r>
            <a:endParaRPr sz="32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4" name="Google Shape;103;p16"/>
          <p:cNvSpPr txBox="1"/>
          <p:nvPr/>
        </p:nvSpPr>
        <p:spPr>
          <a:xfrm>
            <a:off x="5085400" y="5392033"/>
            <a:ext cx="45108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latin typeface="Karla" charset="0"/>
                <a:ea typeface="Karla" charset="0"/>
                <a:cs typeface="Karla" charset="0"/>
                <a:sym typeface="Ubuntu"/>
              </a:rPr>
              <a:t>Let's predict if i will help you in the homework in time t</a:t>
            </a:r>
            <a:endParaRPr sz="24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5" name="Google Shape;104;p16"/>
          <p:cNvSpPr/>
          <p:nvPr/>
        </p:nvSpPr>
        <p:spPr>
          <a:xfrm>
            <a:off x="711667" y="70733"/>
            <a:ext cx="11480400" cy="4772000"/>
          </a:xfrm>
          <a:prstGeom prst="cloud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6" name="Google Shape;105;p16"/>
          <p:cNvGrpSpPr/>
          <p:nvPr/>
        </p:nvGrpSpPr>
        <p:grpSpPr>
          <a:xfrm>
            <a:off x="7725360" y="2086765"/>
            <a:ext cx="2586008" cy="1027715"/>
            <a:chOff x="410500" y="1558350"/>
            <a:chExt cx="2638425" cy="990600"/>
          </a:xfrm>
        </p:grpSpPr>
        <p:pic>
          <p:nvPicPr>
            <p:cNvPr id="7" name="Google Shape;10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0500" y="1558350"/>
              <a:ext cx="2638425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0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7451" y="2076722"/>
              <a:ext cx="419825" cy="396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0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08872" y="1670425"/>
              <a:ext cx="216985" cy="2048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oogle Shape;109;p16"/>
          <p:cNvGrpSpPr/>
          <p:nvPr/>
        </p:nvGrpSpPr>
        <p:grpSpPr>
          <a:xfrm>
            <a:off x="5162664" y="2069971"/>
            <a:ext cx="2172005" cy="1061263"/>
            <a:chOff x="5186725" y="1223250"/>
            <a:chExt cx="2286000" cy="990600"/>
          </a:xfrm>
        </p:grpSpPr>
        <p:pic>
          <p:nvPicPr>
            <p:cNvPr id="11" name="Google Shape;110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86725" y="1223250"/>
              <a:ext cx="22860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1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82950" y="1758318"/>
              <a:ext cx="408700" cy="399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1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81684" y="1356025"/>
              <a:ext cx="211235" cy="2063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11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4231" y="5235601"/>
            <a:ext cx="1235308" cy="1509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14;p16"/>
          <p:cNvGrpSpPr/>
          <p:nvPr/>
        </p:nvGrpSpPr>
        <p:grpSpPr>
          <a:xfrm>
            <a:off x="2024499" y="1723645"/>
            <a:ext cx="2747455" cy="1753956"/>
            <a:chOff x="-70262" y="3174175"/>
            <a:chExt cx="2333625" cy="1485900"/>
          </a:xfrm>
        </p:grpSpPr>
        <p:pic>
          <p:nvPicPr>
            <p:cNvPr id="16" name="Google Shape;115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70262" y="3174175"/>
              <a:ext cx="2333625" cy="148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16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93340" y="3765859"/>
              <a:ext cx="491724" cy="292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17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74799" y="3231850"/>
              <a:ext cx="328836" cy="35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18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048650" y="4192424"/>
              <a:ext cx="381125" cy="35375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481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03153" y="6371443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76</a:t>
            </a:fld>
            <a:endParaRPr lang="en-US" dirty="0"/>
          </a:p>
        </p:txBody>
      </p:sp>
      <p:pic>
        <p:nvPicPr>
          <p:cNvPr id="3" name="Google Shape;123;p17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204888"/>
            <a:ext cx="2609831" cy="31994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4;p17"/>
          <p:cNvSpPr/>
          <p:nvPr/>
        </p:nvSpPr>
        <p:spPr>
          <a:xfrm>
            <a:off x="915300" y="4231033"/>
            <a:ext cx="420000" cy="163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" name="Google Shape;125;p17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6" name="Google Shape;126;p17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127;p17"/>
          <p:cNvSpPr txBox="1"/>
          <p:nvPr/>
        </p:nvSpPr>
        <p:spPr>
          <a:xfrm>
            <a:off x="1280084" y="520100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latin typeface="Karla" charset="0"/>
                <a:ea typeface="Karla" charset="0"/>
                <a:cs typeface="Karla" charset="0"/>
                <a:sym typeface="Ubuntu"/>
              </a:rPr>
              <a:t>Forget Gate</a:t>
            </a:r>
            <a:endParaRPr sz="24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17" y="1706467"/>
            <a:ext cx="3494625" cy="3065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9;p17"/>
          <p:cNvSpPr/>
          <p:nvPr/>
        </p:nvSpPr>
        <p:spPr>
          <a:xfrm rot="5400000">
            <a:off x="9594553" y="1833867"/>
            <a:ext cx="204800" cy="2387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867" y="2041114"/>
            <a:ext cx="815725" cy="60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8275" y="2025673"/>
            <a:ext cx="584867" cy="635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9966" y="2339224"/>
            <a:ext cx="344309" cy="315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3134" y="2080633"/>
            <a:ext cx="177953" cy="16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73338" y="2037076"/>
            <a:ext cx="811461" cy="878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34633" y="2037066"/>
            <a:ext cx="1686115" cy="61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256995" y="2396017"/>
            <a:ext cx="335423" cy="19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37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02959" y="2083190"/>
            <a:ext cx="243504" cy="25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38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302957" y="2647735"/>
            <a:ext cx="243496" cy="22191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39;p17"/>
          <p:cNvSpPr/>
          <p:nvPr/>
        </p:nvSpPr>
        <p:spPr>
          <a:xfrm rot="5400000">
            <a:off x="6730228" y="2259369"/>
            <a:ext cx="246400" cy="15368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0" name="Google Shape;140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87298" y="2198104"/>
            <a:ext cx="327348" cy="29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41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689791" y="3253570"/>
            <a:ext cx="327363" cy="81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42;p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232932" y="3226625"/>
            <a:ext cx="927905" cy="8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43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90201" y="2235637"/>
            <a:ext cx="243764" cy="21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44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83505" y="3466874"/>
            <a:ext cx="243764" cy="21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45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18178" y="3516728"/>
            <a:ext cx="327348" cy="29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46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116918" y="4635300"/>
            <a:ext cx="344300" cy="8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47;p17"/>
          <p:cNvSpPr/>
          <p:nvPr/>
        </p:nvSpPr>
        <p:spPr>
          <a:xfrm rot="5400000">
            <a:off x="8131865" y="2270767"/>
            <a:ext cx="314400" cy="42732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Google Shape;148;p17"/>
          <p:cNvSpPr txBox="1"/>
          <p:nvPr/>
        </p:nvSpPr>
        <p:spPr>
          <a:xfrm>
            <a:off x="7367851" y="5564956"/>
            <a:ext cx="2247200" cy="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Erase everything!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29" name="Google Shape;149;p17"/>
          <p:cNvSpPr txBox="1"/>
          <p:nvPr/>
        </p:nvSpPr>
        <p:spPr>
          <a:xfrm>
            <a:off x="4530467" y="424300"/>
            <a:ext cx="7278400" cy="9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latin typeface="Karla" charset="0"/>
                <a:ea typeface="Karla" charset="0"/>
                <a:cs typeface="Karla" charset="0"/>
                <a:sym typeface="Ubuntu"/>
              </a:rPr>
              <a:t>The forget gate tries to estimate what features of the cell state should be forgotten.</a:t>
            </a:r>
            <a:endParaRPr sz="2133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30" name="Google Shape;150;p17"/>
          <p:cNvSpPr/>
          <p:nvPr/>
        </p:nvSpPr>
        <p:spPr>
          <a:xfrm>
            <a:off x="5896149" y="178634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" name="Google Shape;151;p17"/>
          <p:cNvSpPr/>
          <p:nvPr/>
        </p:nvSpPr>
        <p:spPr>
          <a:xfrm rot="10800000">
            <a:off x="11037367" y="1786113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" name="Google Shape;152;p17"/>
          <p:cNvSpPr/>
          <p:nvPr/>
        </p:nvSpPr>
        <p:spPr>
          <a:xfrm>
            <a:off x="6504024" y="310248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" name="Google Shape;153;p17"/>
          <p:cNvSpPr/>
          <p:nvPr/>
        </p:nvSpPr>
        <p:spPr>
          <a:xfrm rot="10800000">
            <a:off x="10256983" y="3139573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4" name="Google Shape;154;p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449751" y="2128133"/>
            <a:ext cx="794584" cy="4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55;p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112151" y="3359267"/>
            <a:ext cx="794584" cy="43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1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37072" y="6378431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77</a:t>
            </a:fld>
            <a:endParaRPr lang="en-US" dirty="0"/>
          </a:p>
        </p:txBody>
      </p:sp>
      <p:pic>
        <p:nvPicPr>
          <p:cNvPr id="3" name="Google Shape;160;p18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149468"/>
            <a:ext cx="2609831" cy="3199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61;p18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5" name="Google Shape;162;p18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163;p18"/>
          <p:cNvSpPr txBox="1"/>
          <p:nvPr/>
        </p:nvSpPr>
        <p:spPr>
          <a:xfrm>
            <a:off x="1345284" y="5331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Input Gate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7" name="Google Shape;164;p18"/>
          <p:cNvSpPr/>
          <p:nvPr/>
        </p:nvSpPr>
        <p:spPr>
          <a:xfrm>
            <a:off x="1345300" y="4643900"/>
            <a:ext cx="792800" cy="106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8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51" y="1401685"/>
            <a:ext cx="3297467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215" y="1976842"/>
            <a:ext cx="3433600" cy="33094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67;p18"/>
          <p:cNvSpPr txBox="1"/>
          <p:nvPr/>
        </p:nvSpPr>
        <p:spPr>
          <a:xfrm>
            <a:off x="4913600" y="308533"/>
            <a:ext cx="7278400" cy="1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input gate layer works in a similar way that the forget layer, the input gate layer estimate the degree of confidence of        and      is a new estimation of the cell state.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11" name="Google Shape;16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7425" y="1108867"/>
            <a:ext cx="248900" cy="2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7191" y="1108867"/>
            <a:ext cx="248900" cy="2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69664" y="3482068"/>
            <a:ext cx="780885" cy="79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0168" y="3804880"/>
            <a:ext cx="322784" cy="17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7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94402" y="3523541"/>
            <a:ext cx="234329" cy="23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7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94400" y="4031264"/>
            <a:ext cx="234321" cy="1995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4;p18"/>
          <p:cNvGrpSpPr/>
          <p:nvPr/>
        </p:nvGrpSpPr>
        <p:grpSpPr>
          <a:xfrm>
            <a:off x="7299136" y="3482059"/>
            <a:ext cx="678808" cy="790256"/>
            <a:chOff x="5474352" y="2611544"/>
            <a:chExt cx="509106" cy="592692"/>
          </a:xfrm>
        </p:grpSpPr>
        <p:pic>
          <p:nvPicPr>
            <p:cNvPr id="18" name="Google Shape;175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7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77;p1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" name="Google Shape;178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32686" y="3720196"/>
            <a:ext cx="315013" cy="26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79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72734" y="3757173"/>
            <a:ext cx="754733" cy="27182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80;p18"/>
          <p:cNvSpPr/>
          <p:nvPr/>
        </p:nvSpPr>
        <p:spPr>
          <a:xfrm>
            <a:off x="6074857" y="3345304"/>
            <a:ext cx="135200" cy="10636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4" name="Google Shape;181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72734" y="3757173"/>
            <a:ext cx="754733" cy="271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82;p18"/>
          <p:cNvSpPr/>
          <p:nvPr/>
        </p:nvSpPr>
        <p:spPr>
          <a:xfrm rot="10800000">
            <a:off x="11220900" y="3318979"/>
            <a:ext cx="135200" cy="10636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6" name="Google Shape;183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59779" y="4925376"/>
            <a:ext cx="277293" cy="213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84;p18"/>
          <p:cNvSpPr/>
          <p:nvPr/>
        </p:nvSpPr>
        <p:spPr>
          <a:xfrm rot="5400000">
            <a:off x="7985135" y="4086933"/>
            <a:ext cx="209600" cy="3116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Google Shape;185;p18"/>
          <p:cNvSpPr/>
          <p:nvPr/>
        </p:nvSpPr>
        <p:spPr>
          <a:xfrm>
            <a:off x="7383799" y="4684611"/>
            <a:ext cx="104000" cy="8204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Google Shape;186;p18"/>
          <p:cNvSpPr/>
          <p:nvPr/>
        </p:nvSpPr>
        <p:spPr>
          <a:xfrm rot="10800000">
            <a:off x="9509023" y="4678708"/>
            <a:ext cx="104000" cy="8204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0" name="Google Shape;187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89867" y="3500605"/>
            <a:ext cx="678800" cy="77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88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18506" y="4953013"/>
            <a:ext cx="754733" cy="27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89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546525" y="3704526"/>
            <a:ext cx="678800" cy="37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90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62359" y="4933775"/>
            <a:ext cx="678800" cy="37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91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326700" y="2076601"/>
            <a:ext cx="1201600" cy="9325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92;p18"/>
          <p:cNvSpPr txBox="1"/>
          <p:nvPr/>
        </p:nvSpPr>
        <p:spPr>
          <a:xfrm>
            <a:off x="6074851" y="2093500"/>
            <a:ext cx="3372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Let’s say that my input gate estimation is: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6" name="Google Shape;193;p1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753801" y="3495318"/>
            <a:ext cx="1409783" cy="790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194;p18"/>
          <p:cNvGrpSpPr/>
          <p:nvPr/>
        </p:nvGrpSpPr>
        <p:grpSpPr>
          <a:xfrm>
            <a:off x="7750536" y="5850392"/>
            <a:ext cx="678808" cy="790256"/>
            <a:chOff x="5474352" y="2611544"/>
            <a:chExt cx="509106" cy="592692"/>
          </a:xfrm>
        </p:grpSpPr>
        <p:pic>
          <p:nvPicPr>
            <p:cNvPr id="38" name="Google Shape;195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19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197;p1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" name="Google Shape;198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605100" y="4676886"/>
            <a:ext cx="322800" cy="76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99;p1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869500" y="4683533"/>
            <a:ext cx="469517" cy="762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26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235;p20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149468"/>
            <a:ext cx="2609831" cy="3199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205;p19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5" name="Google Shape;206;p19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207;p19"/>
          <p:cNvSpPr txBox="1"/>
          <p:nvPr/>
        </p:nvSpPr>
        <p:spPr>
          <a:xfrm>
            <a:off x="1345284" y="5331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Cell state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7" name="Google Shape;208;p19"/>
          <p:cNvSpPr txBox="1"/>
          <p:nvPr/>
        </p:nvSpPr>
        <p:spPr>
          <a:xfrm>
            <a:off x="4718067" y="747200"/>
            <a:ext cx="72784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After the calculation of forget gate and input gate we can update our cell state.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8" name="Google Shape;2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685" y="1694182"/>
            <a:ext cx="2718647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1120" y="2520260"/>
            <a:ext cx="327363" cy="8166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211;p19"/>
          <p:cNvGrpSpPr/>
          <p:nvPr/>
        </p:nvGrpSpPr>
        <p:grpSpPr>
          <a:xfrm>
            <a:off x="6858997" y="2540448"/>
            <a:ext cx="1224185" cy="851403"/>
            <a:chOff x="1652515" y="1558336"/>
            <a:chExt cx="1396409" cy="990618"/>
          </a:xfrm>
        </p:grpSpPr>
        <p:pic>
          <p:nvPicPr>
            <p:cNvPr id="11" name="Google Shape;212;p19"/>
            <p:cNvPicPr preferRelativeResize="0"/>
            <p:nvPr/>
          </p:nvPicPr>
          <p:blipFill rotWithShape="1">
            <a:blip r:embed="rId6">
              <a:alphaModFix/>
            </a:blip>
            <a:srcRect l="47073"/>
            <a:stretch/>
          </p:blipFill>
          <p:spPr>
            <a:xfrm>
              <a:off x="1652515" y="1558336"/>
              <a:ext cx="1396409" cy="990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13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07451" y="2076722"/>
              <a:ext cx="419825" cy="396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214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8872" y="1670425"/>
              <a:ext cx="216985" cy="2048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21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12100" y="2541718"/>
            <a:ext cx="327333" cy="77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3714" y="2783421"/>
            <a:ext cx="327348" cy="29027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17;p19"/>
          <p:cNvSpPr/>
          <p:nvPr/>
        </p:nvSpPr>
        <p:spPr>
          <a:xfrm rot="5400000">
            <a:off x="8158543" y="1623867"/>
            <a:ext cx="255200" cy="39100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" name="Google Shape;21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76633" y="2762134"/>
            <a:ext cx="918067" cy="40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0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11551" y="4051134"/>
            <a:ext cx="918067" cy="408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21;p19"/>
          <p:cNvGrpSpPr/>
          <p:nvPr/>
        </p:nvGrpSpPr>
        <p:grpSpPr>
          <a:xfrm>
            <a:off x="9740469" y="2533441"/>
            <a:ext cx="678808" cy="790256"/>
            <a:chOff x="5474352" y="2611544"/>
            <a:chExt cx="509106" cy="592692"/>
          </a:xfrm>
        </p:grpSpPr>
        <p:pic>
          <p:nvPicPr>
            <p:cNvPr id="21" name="Google Shape;222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3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24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oogle Shape;225;p19"/>
          <p:cNvGrpSpPr/>
          <p:nvPr/>
        </p:nvGrpSpPr>
        <p:grpSpPr>
          <a:xfrm>
            <a:off x="7946736" y="3860025"/>
            <a:ext cx="678808" cy="790256"/>
            <a:chOff x="5474352" y="2611544"/>
            <a:chExt cx="509106" cy="592692"/>
          </a:xfrm>
        </p:grpSpPr>
        <p:pic>
          <p:nvPicPr>
            <p:cNvPr id="25" name="Google Shape;226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27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28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Google Shape;229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15100" y="2851405"/>
            <a:ext cx="215939" cy="2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30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431983" y="2800972"/>
            <a:ext cx="215939" cy="2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lide Number Placeholder 1"/>
          <p:cNvSpPr txBox="1">
            <a:spLocks/>
          </p:cNvSpPr>
          <p:nvPr/>
        </p:nvSpPr>
        <p:spPr>
          <a:xfrm>
            <a:off x="10700866" y="6304600"/>
            <a:ext cx="731600" cy="52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uk-UA" smtClean="0"/>
              <a:pPr/>
              <a:t>78</a:t>
            </a:fld>
            <a:endParaRPr lang="uk-UA" dirty="0"/>
          </a:p>
        </p:txBody>
      </p:sp>
      <p:sp>
        <p:nvSpPr>
          <p:cNvPr id="33" name="Google Shape;240;p20"/>
          <p:cNvSpPr/>
          <p:nvPr/>
        </p:nvSpPr>
        <p:spPr>
          <a:xfrm>
            <a:off x="643333" y="4180667"/>
            <a:ext cx="17792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932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23174" y="6371334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79</a:t>
            </a:fld>
            <a:endParaRPr lang="en-US" dirty="0"/>
          </a:p>
        </p:txBody>
      </p:sp>
      <p:pic>
        <p:nvPicPr>
          <p:cNvPr id="3" name="Google Shape;235;p20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149468"/>
            <a:ext cx="2609831" cy="3199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236;p20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5" name="Google Shape;237;p20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238;p20"/>
          <p:cNvSpPr txBox="1"/>
          <p:nvPr/>
        </p:nvSpPr>
        <p:spPr>
          <a:xfrm>
            <a:off x="1090537" y="520100"/>
            <a:ext cx="2344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Output gate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" name="Google Shape;239;p20"/>
          <p:cNvSpPr txBox="1"/>
          <p:nvPr/>
        </p:nvSpPr>
        <p:spPr>
          <a:xfrm>
            <a:off x="4613733" y="437433"/>
            <a:ext cx="7368000" cy="2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Font typeface="Ubuntu"/>
              <a:buChar char="●"/>
            </a:pPr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output gate layer is calculated using the information of the input x in time t and hidden state of the last step.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pPr marL="609585" indent="-440256">
              <a:buSzPts val="1600"/>
              <a:buFont typeface="Ubuntu"/>
              <a:buChar char="●"/>
            </a:pPr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It is important to notice that hidden state used in the next step is obtained using the output gate layer which is usually the function that we optimize.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9" name="Google Shape;241;p20"/>
          <p:cNvSpPr/>
          <p:nvPr/>
        </p:nvSpPr>
        <p:spPr>
          <a:xfrm rot="5400000">
            <a:off x="8651567" y="1558868"/>
            <a:ext cx="253600" cy="50512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" name="Google Shape;2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33" y="1443984"/>
            <a:ext cx="3244768" cy="3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736" y="1944385"/>
            <a:ext cx="2318185" cy="32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244;p20"/>
          <p:cNvGrpSpPr/>
          <p:nvPr/>
        </p:nvGrpSpPr>
        <p:grpSpPr>
          <a:xfrm>
            <a:off x="7604619" y="2932425"/>
            <a:ext cx="678808" cy="790256"/>
            <a:chOff x="5474352" y="2611544"/>
            <a:chExt cx="509106" cy="592692"/>
          </a:xfrm>
        </p:grpSpPr>
        <p:pic>
          <p:nvPicPr>
            <p:cNvPr id="13" name="Google Shape;245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246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247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Google Shape;24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94719" y="3197029"/>
            <a:ext cx="315013" cy="26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4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2905" y="3166925"/>
            <a:ext cx="243764" cy="21516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50;p20"/>
          <p:cNvSpPr/>
          <p:nvPr/>
        </p:nvSpPr>
        <p:spPr>
          <a:xfrm>
            <a:off x="6513424" y="280253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251;p20"/>
          <p:cNvSpPr/>
          <p:nvPr/>
        </p:nvSpPr>
        <p:spPr>
          <a:xfrm rot="10800000">
            <a:off x="11255591" y="280253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0" name="Google Shape;252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20716" y="3138884"/>
            <a:ext cx="780867" cy="27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53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12331" y="2948318"/>
            <a:ext cx="780885" cy="79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54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392835" y="3271131"/>
            <a:ext cx="322784" cy="17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55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437069" y="2989791"/>
            <a:ext cx="234329" cy="23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56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437066" y="3497515"/>
            <a:ext cx="234321" cy="19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7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021036" y="2948335"/>
            <a:ext cx="1145416" cy="4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58;p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882833" y="2918372"/>
            <a:ext cx="678800" cy="46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59;p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992533" y="4323739"/>
            <a:ext cx="1571667" cy="4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60;p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849400" y="5334799"/>
            <a:ext cx="4769800" cy="973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61;p20"/>
          <p:cNvGrpSpPr/>
          <p:nvPr/>
        </p:nvGrpSpPr>
        <p:grpSpPr>
          <a:xfrm>
            <a:off x="7883829" y="5471512"/>
            <a:ext cx="399612" cy="713915"/>
            <a:chOff x="5493233" y="2662834"/>
            <a:chExt cx="299709" cy="535436"/>
          </a:xfrm>
        </p:grpSpPr>
        <p:pic>
          <p:nvPicPr>
            <p:cNvPr id="30" name="Google Shape;262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263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" name="Google Shape;264;p20"/>
          <p:cNvGrpSpPr/>
          <p:nvPr/>
        </p:nvGrpSpPr>
        <p:grpSpPr>
          <a:xfrm>
            <a:off x="9564195" y="5471512"/>
            <a:ext cx="399612" cy="713915"/>
            <a:chOff x="5493233" y="2662834"/>
            <a:chExt cx="299709" cy="535436"/>
          </a:xfrm>
        </p:grpSpPr>
        <p:pic>
          <p:nvPicPr>
            <p:cNvPr id="33" name="Google Shape;265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266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218;p19"/>
          <p:cNvSpPr/>
          <p:nvPr/>
        </p:nvSpPr>
        <p:spPr>
          <a:xfrm>
            <a:off x="2399622" y="4186606"/>
            <a:ext cx="738800" cy="137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96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437"/>
            <a:ext cx="10515600" cy="8790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Much of our data is inherently </a:t>
            </a:r>
            <a:r>
              <a:rPr lang="en-US" sz="2400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609600" y="2728056"/>
            <a:ext cx="2819401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STOCK MARKET PREDICTIONS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9AAB2-8737-564D-9966-9A250347B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802" y="1929137"/>
            <a:ext cx="6947997" cy="432269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DA533D-46B3-CE43-8D1A-BD92470A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5DE9D1E-3ED0-494E-B5B3-DF888FC1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11" y="114939"/>
            <a:ext cx="11493416" cy="767276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79820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34200" y="6383767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80</a:t>
            </a:fld>
            <a:endParaRPr lang="en-US" dirty="0"/>
          </a:p>
        </p:txBody>
      </p:sp>
      <p:pic>
        <p:nvPicPr>
          <p:cNvPr id="3" name="Google Shape;2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833" y="2679667"/>
            <a:ext cx="2494400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833" y="4565669"/>
            <a:ext cx="3482968" cy="71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73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4533" y="2679667"/>
            <a:ext cx="3482968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7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4533" y="4567533"/>
            <a:ext cx="2463539" cy="7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75;p21"/>
          <p:cNvSpPr txBox="1"/>
          <p:nvPr/>
        </p:nvSpPr>
        <p:spPr>
          <a:xfrm>
            <a:off x="800499" y="912500"/>
            <a:ext cx="6639392" cy="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To optimize my parameters i basically need to do: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Let’s calculate all the derivatives in some time t!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8" name="Google Shape;27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93567" y="912500"/>
            <a:ext cx="2302339" cy="7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77;p21"/>
          <p:cNvSpPr txBox="1"/>
          <p:nvPr/>
        </p:nvSpPr>
        <p:spPr>
          <a:xfrm>
            <a:off x="7911800" y="0"/>
            <a:ext cx="4091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wcct! = we can calculate this!</a:t>
            </a:r>
            <a:endParaRPr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Google Shape;278;p21"/>
          <p:cNvSpPr/>
          <p:nvPr/>
        </p:nvSpPr>
        <p:spPr>
          <a:xfrm rot="-5400000">
            <a:off x="3336300" y="2295933"/>
            <a:ext cx="214400" cy="4420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Google Shape;279;p21"/>
          <p:cNvSpPr/>
          <p:nvPr/>
        </p:nvSpPr>
        <p:spPr>
          <a:xfrm rot="-5400000">
            <a:off x="4072233" y="4004267"/>
            <a:ext cx="214400" cy="908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280;p21"/>
          <p:cNvSpPr/>
          <p:nvPr/>
        </p:nvSpPr>
        <p:spPr>
          <a:xfrm rot="-5400000">
            <a:off x="9425067" y="2118267"/>
            <a:ext cx="214400" cy="908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281;p21"/>
          <p:cNvSpPr/>
          <p:nvPr/>
        </p:nvSpPr>
        <p:spPr>
          <a:xfrm rot="-5400000">
            <a:off x="8683000" y="4237467"/>
            <a:ext cx="214400" cy="4420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282;p21"/>
          <p:cNvSpPr txBox="1"/>
          <p:nvPr/>
        </p:nvSpPr>
        <p:spPr>
          <a:xfrm>
            <a:off x="3104267" y="2068267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5" name="Google Shape;283;p21"/>
          <p:cNvSpPr txBox="1"/>
          <p:nvPr/>
        </p:nvSpPr>
        <p:spPr>
          <a:xfrm>
            <a:off x="3781833" y="4026167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6" name="Google Shape;284;p21"/>
          <p:cNvSpPr txBox="1"/>
          <p:nvPr/>
        </p:nvSpPr>
        <p:spPr>
          <a:xfrm>
            <a:off x="9134667" y="2068267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7" name="Google Shape;285;p21"/>
          <p:cNvSpPr txBox="1"/>
          <p:nvPr/>
        </p:nvSpPr>
        <p:spPr>
          <a:xfrm>
            <a:off x="8392600" y="3950200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8" name="Google Shape;286;p21"/>
          <p:cNvSpPr/>
          <p:nvPr/>
        </p:nvSpPr>
        <p:spPr>
          <a:xfrm rot="5400000">
            <a:off x="2994433" y="5034600"/>
            <a:ext cx="199200" cy="685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287;p21"/>
          <p:cNvSpPr/>
          <p:nvPr/>
        </p:nvSpPr>
        <p:spPr>
          <a:xfrm rot="5400000">
            <a:off x="8170400" y="5120800"/>
            <a:ext cx="132400" cy="446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Google Shape;288;p21"/>
          <p:cNvSpPr/>
          <p:nvPr/>
        </p:nvSpPr>
        <p:spPr>
          <a:xfrm rot="5400000">
            <a:off x="2906117" y="3259033"/>
            <a:ext cx="132400" cy="446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" name="Google Shape;289;p21"/>
          <p:cNvSpPr/>
          <p:nvPr/>
        </p:nvSpPr>
        <p:spPr>
          <a:xfrm rot="5400000">
            <a:off x="8434900" y="3139433"/>
            <a:ext cx="199200" cy="685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2" name="Google Shape;29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9134" y="3600267"/>
            <a:ext cx="567167" cy="28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9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39000" y="5494084"/>
            <a:ext cx="795200" cy="22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92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23151" y="5607601"/>
            <a:ext cx="141783" cy="28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9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63601" y="3624234"/>
            <a:ext cx="141783" cy="28356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94;p21"/>
          <p:cNvSpPr txBox="1"/>
          <p:nvPr/>
        </p:nvSpPr>
        <p:spPr>
          <a:xfrm>
            <a:off x="1048281" y="6110167"/>
            <a:ext cx="7829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So… every derivative is wrt the cell state or the hidden state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74363" y="6384064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81</a:t>
            </a:fld>
            <a:endParaRPr lang="en-US" dirty="0"/>
          </a:p>
        </p:txBody>
      </p:sp>
      <p:pic>
        <p:nvPicPr>
          <p:cNvPr id="3" name="Google Shape;2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451" y="3631002"/>
            <a:ext cx="6866332" cy="79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434" y="4947665"/>
            <a:ext cx="4144101" cy="79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8124" y="1587347"/>
            <a:ext cx="7130659" cy="7952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2;p22"/>
          <p:cNvSpPr/>
          <p:nvPr/>
        </p:nvSpPr>
        <p:spPr>
          <a:xfrm rot="5400000">
            <a:off x="4552600" y="3117233"/>
            <a:ext cx="242800" cy="2860800"/>
          </a:xfrm>
          <a:prstGeom prst="rightBrace">
            <a:avLst>
              <a:gd name="adj1" fmla="val 8333"/>
              <a:gd name="adj2" fmla="val 2064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303;p22"/>
          <p:cNvSpPr/>
          <p:nvPr/>
        </p:nvSpPr>
        <p:spPr>
          <a:xfrm rot="5400000">
            <a:off x="7560733" y="3117233"/>
            <a:ext cx="242800" cy="2860800"/>
          </a:xfrm>
          <a:prstGeom prst="rightBrace">
            <a:avLst>
              <a:gd name="adj1" fmla="val 8333"/>
              <a:gd name="adj2" fmla="val 4416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304;p22"/>
          <p:cNvSpPr txBox="1"/>
          <p:nvPr/>
        </p:nvSpPr>
        <p:spPr>
          <a:xfrm>
            <a:off x="840733" y="402533"/>
            <a:ext cx="65272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Let’s calculate the cell state and the hidden state</a:t>
            </a:r>
            <a:endParaRPr sz="2133" dirty="0">
              <a:solidFill>
                <a:schemeClr val="dk1"/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endParaRPr sz="2133" dirty="0">
              <a:solidFill>
                <a:schemeClr val="dk1"/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5272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/>
              <a:t>RNN Structures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39041" y="1466823"/>
            <a:ext cx="1828800" cy="4125246"/>
            <a:chOff x="983411" y="1188625"/>
            <a:chExt cx="1828800" cy="4125246"/>
          </a:xfrm>
        </p:grpSpPr>
        <p:sp>
          <p:nvSpPr>
            <p:cNvPr id="12" name="Rounded Rectangle 11"/>
            <p:cNvSpPr/>
            <p:nvPr/>
          </p:nvSpPr>
          <p:spPr>
            <a:xfrm>
              <a:off x="983411" y="1188625"/>
              <a:ext cx="1828800" cy="41252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24764" y="1240384"/>
              <a:ext cx="892688" cy="3372592"/>
              <a:chOff x="7046440" y="1875446"/>
              <a:chExt cx="892688" cy="337259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7046440" y="1875446"/>
                <a:ext cx="892688" cy="3372592"/>
                <a:chOff x="5238924" y="2147981"/>
                <a:chExt cx="892688" cy="3372592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5238924" y="3352523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/>
                    <p:cNvSpPr txBox="1"/>
                    <p:nvPr/>
                  </p:nvSpPr>
                  <p:spPr>
                    <a:xfrm>
                      <a:off x="5487883" y="2147981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TextBox 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87883" y="2147981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" name="Straight Arrow Connector 10"/>
                <p:cNvCxnSpPr/>
                <p:nvPr/>
              </p:nvCxnSpPr>
              <p:spPr>
                <a:xfrm flipH="1" flipV="1">
                  <a:off x="5710276" y="4433873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" name="Straight Arrow Connector 5"/>
              <p:cNvCxnSpPr/>
              <p:nvPr/>
            </p:nvCxnSpPr>
            <p:spPr>
              <a:xfrm flipH="1" flipV="1">
                <a:off x="7508817" y="2334020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Circular Arrow 6"/>
              <p:cNvSpPr/>
              <p:nvPr/>
            </p:nvSpPr>
            <p:spPr>
              <a:xfrm rot="5400000">
                <a:off x="7108497" y="324486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294161" y="4804637"/>
              <a:ext cx="1276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o</a:t>
              </a:r>
              <a:r>
                <a:rPr lang="en-US">
                  <a:latin typeface="Karla" charset="0"/>
                  <a:ea typeface="Karla" charset="0"/>
                  <a:cs typeface="Karla" charset="0"/>
                </a:rPr>
                <a:t>ne </a:t>
              </a:r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to one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145793" y="2145142"/>
            <a:ext cx="726926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to one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structure is useless.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 takes a single input and it produces a single output.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Not useful because the RNN cell is making little use of its unique ability to remember things about its input sequence</a:t>
            </a:r>
          </a:p>
        </p:txBody>
      </p:sp>
    </p:spTree>
    <p:extLst>
      <p:ext uri="{BB962C8B-B14F-4D97-AF65-F5344CB8AC3E}">
        <p14:creationId xmlns:p14="http://schemas.microsoft.com/office/powerpoint/2010/main" val="19748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/>
              <a:t>RNN Structures (</a:t>
            </a:r>
            <a:r>
              <a:rPr lang="en-US" sz="3200" dirty="0" err="1"/>
              <a:t>cont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83</a:t>
            </a:fld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1105165" y="1470539"/>
            <a:ext cx="5143238" cy="4125246"/>
            <a:chOff x="3793728" y="1188625"/>
            <a:chExt cx="5143238" cy="4125246"/>
          </a:xfrm>
        </p:grpSpPr>
        <p:grpSp>
          <p:nvGrpSpPr>
            <p:cNvPr id="52" name="Group 51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1490081" y="2444926"/>
                <a:ext cx="906168" cy="2168050"/>
                <a:chOff x="7111757" y="3079988"/>
                <a:chExt cx="906168" cy="2168050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>
                  <a:off x="7111757" y="3079988"/>
                  <a:ext cx="906168" cy="2168050"/>
                  <a:chOff x="5304241" y="3352523"/>
                  <a:chExt cx="906168" cy="216805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TextBox 76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7" name="TextBox 7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50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Circular Arrow 73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1" name="TextBox 70"/>
              <p:cNvSpPr txBox="1"/>
              <p:nvPr/>
            </p:nvSpPr>
            <p:spPr>
              <a:xfrm>
                <a:off x="2611178" y="4834740"/>
                <a:ext cx="1489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many to one</a:t>
                </a: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5741129" y="2444926"/>
              <a:ext cx="896837" cy="2168050"/>
              <a:chOff x="5647819" y="2444926"/>
              <a:chExt cx="896837" cy="21680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9344" b="-950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Straight Arrow Connector 65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Circular Arrow 67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177284" y="1271760"/>
              <a:ext cx="892688" cy="3338339"/>
              <a:chOff x="5647819" y="1274637"/>
              <a:chExt cx="892688" cy="3338339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Arrow Connector 59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Circular Arrow 61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5" name="Right Arrow 54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6520153" y="1601051"/>
            <a:ext cx="464027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to one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structure reads in a sequence and gives us back a single value.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Example: Sentiment analysis, where the network is given a piece of text and then reports on some quality inherent in the writing. A common example is to look at a movie review and determine if it was positive or negative. </a:t>
            </a:r>
          </a:p>
        </p:txBody>
      </p:sp>
    </p:spTree>
    <p:extLst>
      <p:ext uri="{BB962C8B-B14F-4D97-AF65-F5344CB8AC3E}">
        <p14:creationId xmlns:p14="http://schemas.microsoft.com/office/powerpoint/2010/main" val="34285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/>
              <a:t>RNN Structures (</a:t>
            </a:r>
            <a:r>
              <a:rPr lang="en-US" sz="3200" dirty="0" err="1"/>
              <a:t>cont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84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1105166" y="1466822"/>
            <a:ext cx="5143238" cy="4125246"/>
            <a:chOff x="3793728" y="1188625"/>
            <a:chExt cx="5143238" cy="4125246"/>
          </a:xfrm>
        </p:grpSpPr>
        <p:grpSp>
          <p:nvGrpSpPr>
            <p:cNvPr id="29" name="Group 28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1490081" y="1286702"/>
                <a:ext cx="906168" cy="3326274"/>
                <a:chOff x="7111757" y="1921764"/>
                <a:chExt cx="906168" cy="3326274"/>
              </a:xfrm>
            </p:grpSpPr>
            <p:grpSp>
              <p:nvGrpSpPr>
                <p:cNvPr id="49" name="Group 48"/>
                <p:cNvGrpSpPr/>
                <p:nvPr/>
              </p:nvGrpSpPr>
              <p:grpSpPr>
                <a:xfrm>
                  <a:off x="7111757" y="1921764"/>
                  <a:ext cx="906168" cy="3326274"/>
                  <a:chOff x="5304241" y="2194299"/>
                  <a:chExt cx="906168" cy="3326274"/>
                </a:xfrm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3" name="TextBox 72"/>
                      <p:cNvSpPr txBox="1"/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3" name="TextBox 7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6" name="TextBox 7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0" name="Straight Arrow Connector 49"/>
                <p:cNvCxnSpPr/>
                <p:nvPr/>
              </p:nvCxnSpPr>
              <p:spPr>
                <a:xfrm flipH="1" flipV="1">
                  <a:off x="7574134" y="2334020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Circular Arrow 63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2611178" y="4834740"/>
                <a:ext cx="1489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one to many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741129" y="1266241"/>
              <a:ext cx="892688" cy="2133265"/>
              <a:chOff x="5647819" y="1266241"/>
              <a:chExt cx="892688" cy="2133265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ircular Arrow 44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7177284" y="1271760"/>
              <a:ext cx="892688" cy="2124869"/>
              <a:chOff x="5647819" y="1274637"/>
              <a:chExt cx="892688" cy="2124869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ircular Arrow 38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Right Arrow 31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6467950" y="2102934"/>
            <a:ext cx="52359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to many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takes in a single piece of data and produces a sequence.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example we give it the starting note for a song, and the network produces the rest of the melody for us. </a:t>
            </a:r>
          </a:p>
        </p:txBody>
      </p:sp>
    </p:spTree>
    <p:extLst>
      <p:ext uri="{BB962C8B-B14F-4D97-AF65-F5344CB8AC3E}">
        <p14:creationId xmlns:p14="http://schemas.microsoft.com/office/powerpoint/2010/main" val="139369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/>
              <a:t>RNN Structures (</a:t>
            </a:r>
            <a:r>
              <a:rPr lang="en-US" sz="3200" dirty="0" err="1"/>
              <a:t>cont</a:t>
            </a:r>
            <a:r>
              <a:rPr lang="en-US" sz="3200" dirty="0"/>
              <a:t>)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85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1105943" y="1466824"/>
            <a:ext cx="5143238" cy="4125246"/>
            <a:chOff x="3793728" y="1188625"/>
            <a:chExt cx="5143238" cy="4125246"/>
          </a:xfrm>
        </p:grpSpPr>
        <p:grpSp>
          <p:nvGrpSpPr>
            <p:cNvPr id="23" name="Group 22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1490081" y="1286702"/>
                <a:ext cx="906168" cy="3326274"/>
                <a:chOff x="7111757" y="1921764"/>
                <a:chExt cx="906168" cy="3326274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7111757" y="1921764"/>
                  <a:ext cx="906168" cy="3326274"/>
                  <a:chOff x="5304241" y="2194299"/>
                  <a:chExt cx="906168" cy="3326274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/>
                      <p:cNvSpPr txBox="1"/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3" name="Straight Arrow Connector 32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8" name="Straight Arrow Connector 27"/>
                <p:cNvCxnSpPr/>
                <p:nvPr/>
              </p:nvCxnSpPr>
              <p:spPr>
                <a:xfrm flipH="1" flipV="1">
                  <a:off x="7574134" y="2334020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Circular Arrow 28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2611178" y="4834740"/>
                <a:ext cx="1702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many to many</a:t>
                </a: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741129" y="1266241"/>
              <a:ext cx="896837" cy="3346735"/>
              <a:chOff x="5647819" y="1266241"/>
              <a:chExt cx="896837" cy="3346735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ircular Arrow 38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177284" y="1271760"/>
              <a:ext cx="892688" cy="3338339"/>
              <a:chOff x="5647819" y="1274637"/>
              <a:chExt cx="892688" cy="3338339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Circular Arrow 46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Right Arrow 47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Arrow 48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370580" y="2217738"/>
            <a:ext cx="57244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to many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structures are in some ways the most interesting. ﻿used for machine translation.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Example: Predict if it will rain given some inputs.</a:t>
            </a:r>
          </a:p>
        </p:txBody>
      </p:sp>
    </p:spTree>
    <p:extLst>
      <p:ext uri="{BB962C8B-B14F-4D97-AF65-F5344CB8AC3E}">
        <p14:creationId xmlns:p14="http://schemas.microsoft.com/office/powerpoint/2010/main" val="17738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/>
              <a:t>RNN Structures (</a:t>
            </a:r>
            <a:r>
              <a:rPr lang="en-US" sz="3200" dirty="0" err="1"/>
              <a:t>cont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86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1105166" y="1465718"/>
            <a:ext cx="5143238" cy="4125246"/>
            <a:chOff x="3793728" y="1188625"/>
            <a:chExt cx="5143238" cy="4125246"/>
          </a:xfrm>
        </p:grpSpPr>
        <p:grpSp>
          <p:nvGrpSpPr>
            <p:cNvPr id="37" name="Group 36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1490081" y="2444926"/>
                <a:ext cx="906168" cy="2168050"/>
                <a:chOff x="7111757" y="3079988"/>
                <a:chExt cx="906168" cy="2168050"/>
              </a:xfrm>
            </p:grpSpPr>
            <p:grpSp>
              <p:nvGrpSpPr>
                <p:cNvPr id="70" name="Group 69"/>
                <p:cNvGrpSpPr/>
                <p:nvPr/>
              </p:nvGrpSpPr>
              <p:grpSpPr>
                <a:xfrm>
                  <a:off x="7111757" y="3079988"/>
                  <a:ext cx="906168" cy="2168050"/>
                  <a:chOff x="5304241" y="3352523"/>
                  <a:chExt cx="906168" cy="2168050"/>
                </a:xfrm>
              </p:grpSpPr>
              <p:sp>
                <p:nvSpPr>
                  <p:cNvPr id="74" name="Rectangle 73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TextBox 76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7" name="TextBox 7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" name="Circular Arrow 71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9" name="TextBox 68"/>
              <p:cNvSpPr txBox="1"/>
              <p:nvPr/>
            </p:nvSpPr>
            <p:spPr>
              <a:xfrm>
                <a:off x="2611178" y="4834740"/>
                <a:ext cx="1702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many to many</a:t>
                </a: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741129" y="1266241"/>
              <a:ext cx="896837" cy="3346735"/>
              <a:chOff x="5647819" y="1266241"/>
              <a:chExt cx="896837" cy="3346735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1" name="TextBox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2" name="Straight Arrow Connector 61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Circular Arrow 64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7177284" y="1271760"/>
              <a:ext cx="892688" cy="2124869"/>
              <a:chOff x="5647819" y="1274637"/>
              <a:chExt cx="892688" cy="2124869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Straight Arrow Connector 56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ircular Arrow 57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Right Arrow 50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Arrow 51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6369804" y="1543334"/>
            <a:ext cx="55012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form of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to many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can be used for machine translation.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example, the English sentence: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“The black dog jumped over the cat”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Italian as: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“Il cane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nero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saltò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sopra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gatto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”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the Italia, the adjective “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nero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” (black) follows the noun “cane” (dog), so we need to have some kind of buffer so we can produce the words in their proper English. </a:t>
            </a:r>
          </a:p>
        </p:txBody>
      </p:sp>
    </p:spTree>
    <p:extLst>
      <p:ext uri="{BB962C8B-B14F-4D97-AF65-F5344CB8AC3E}">
        <p14:creationId xmlns:p14="http://schemas.microsoft.com/office/powerpoint/2010/main" val="180707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Bidirectional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60"/>
            <a:ext cx="10327008" cy="4617398"/>
          </a:xfrm>
        </p:spPr>
        <p:txBody>
          <a:bodyPr/>
          <a:lstStyle/>
          <a:p>
            <a:r>
              <a:rPr lang="en-US" sz="2400" dirty="0"/>
              <a:t>LSTM and RNN are designed to analyze sequence of values. </a:t>
            </a:r>
          </a:p>
          <a:p>
            <a:endParaRPr lang="en-US" sz="2400" dirty="0"/>
          </a:p>
          <a:p>
            <a:r>
              <a:rPr lang="en-US" sz="2400" dirty="0"/>
              <a:t>For example: ﻿</a:t>
            </a:r>
            <a:r>
              <a:rPr lang="en-US" sz="2400" i="1" dirty="0">
                <a:solidFill>
                  <a:srgbClr val="C00000"/>
                </a:solidFill>
              </a:rPr>
              <a:t>Patrick said he needs a vacation. </a:t>
            </a:r>
          </a:p>
          <a:p>
            <a:r>
              <a:rPr lang="en-US" sz="2400" i="1" dirty="0">
                <a:solidFill>
                  <a:srgbClr val="C00000"/>
                </a:solidFill>
              </a:rPr>
              <a:t>he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means </a:t>
            </a:r>
            <a:r>
              <a:rPr lang="en-US" sz="2400" i="1" dirty="0">
                <a:solidFill>
                  <a:srgbClr val="C00000"/>
                </a:solidFill>
              </a:rPr>
              <a:t>Patrick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we know this because </a:t>
            </a:r>
            <a:r>
              <a:rPr lang="en-US" sz="2400" i="1" dirty="0">
                <a:solidFill>
                  <a:srgbClr val="C00000"/>
                </a:solidFill>
              </a:rPr>
              <a:t>Patrick 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 before the word </a:t>
            </a:r>
            <a:r>
              <a:rPr lang="en-US" sz="2400" i="1" dirty="0">
                <a:solidFill>
                  <a:srgbClr val="C00000"/>
                </a:solidFill>
              </a:rPr>
              <a:t>he. </a:t>
            </a:r>
          </a:p>
          <a:p>
            <a:endParaRPr lang="en-US" sz="2400" i="1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However consider the following sentence: </a:t>
            </a:r>
          </a:p>
          <a:p>
            <a:r>
              <a:rPr lang="en-US" sz="2400" i="1" dirty="0">
                <a:solidFill>
                  <a:srgbClr val="C00000"/>
                </a:solidFill>
              </a:rPr>
              <a:t>He needs to work more, Pavlos said about Patrick.</a:t>
            </a:r>
          </a:p>
          <a:p>
            <a:endParaRPr lang="en-US" sz="2400" i="1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Bidirectional RNN or BRNN or bidirectional LSTM or BLSTM when using LSTM units.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7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Bidirectional (</a:t>
            </a:r>
            <a:r>
              <a:rPr lang="en-US" sz="3200" dirty="0" err="1"/>
              <a:t>cond</a:t>
            </a:r>
            <a:r>
              <a:rPr lang="en-US" sz="3200" dirty="0"/>
              <a:t>) </a:t>
            </a:r>
          </a:p>
        </p:txBody>
      </p: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88</a:t>
            </a:fld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4704425" y="927618"/>
            <a:ext cx="5315368" cy="4709703"/>
            <a:chOff x="2965033" y="836178"/>
            <a:chExt cx="5315368" cy="4709703"/>
          </a:xfrm>
        </p:grpSpPr>
        <p:sp>
          <p:nvSpPr>
            <p:cNvPr id="89" name="Rounded Rectangle 88"/>
            <p:cNvSpPr/>
            <p:nvPr/>
          </p:nvSpPr>
          <p:spPr>
            <a:xfrm>
              <a:off x="2965033" y="1585432"/>
              <a:ext cx="5315368" cy="36089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/>
            <p:cNvCxnSpPr>
              <a:endCxn id="105" idx="2"/>
            </p:cNvCxnSpPr>
            <p:nvPr/>
          </p:nvCxnSpPr>
          <p:spPr>
            <a:xfrm flipH="1" flipV="1">
              <a:off x="6578940" y="1495345"/>
              <a:ext cx="58086" cy="19541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104" idx="2"/>
            </p:cNvCxnSpPr>
            <p:nvPr/>
          </p:nvCxnSpPr>
          <p:spPr>
            <a:xfrm flipH="1" flipV="1">
              <a:off x="5116040" y="1481200"/>
              <a:ext cx="68212" cy="18994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335351" y="836178"/>
              <a:ext cx="4447246" cy="4309784"/>
              <a:chOff x="3622726" y="965822"/>
              <a:chExt cx="4447246" cy="4309784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3622726" y="967272"/>
                <a:ext cx="1570360" cy="4295513"/>
                <a:chOff x="6434085" y="1602334"/>
                <a:chExt cx="1570360" cy="4295513"/>
              </a:xfrm>
            </p:grpSpPr>
            <p:grpSp>
              <p:nvGrpSpPr>
                <p:cNvPr id="65" name="Group 64"/>
                <p:cNvGrpSpPr/>
                <p:nvPr/>
              </p:nvGrpSpPr>
              <p:grpSpPr>
                <a:xfrm>
                  <a:off x="6434085" y="1602334"/>
                  <a:ext cx="1570360" cy="4295513"/>
                  <a:chOff x="4626569" y="1874869"/>
                  <a:chExt cx="1570360" cy="4295513"/>
                </a:xfrm>
              </p:grpSpPr>
              <p:cxnSp>
                <p:nvCxnSpPr>
                  <p:cNvPr id="71" name="Straight Arrow Connector 70"/>
                  <p:cNvCxnSpPr/>
                  <p:nvPr/>
                </p:nvCxnSpPr>
                <p:spPr>
                  <a:xfrm flipV="1">
                    <a:off x="5386829" y="4433874"/>
                    <a:ext cx="425341" cy="173650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Rectangle 67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Box 68"/>
                      <p:cNvSpPr txBox="1"/>
                      <p:nvPr/>
                    </p:nvSpPr>
                    <p:spPr>
                      <a:xfrm>
                        <a:off x="4626569" y="187486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9" name="TextBox 6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26569" y="187486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50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66" name="Straight Arrow Connector 65"/>
                <p:cNvCxnSpPr>
                  <a:endCxn id="103" idx="2"/>
                </p:cNvCxnSpPr>
                <p:nvPr/>
              </p:nvCxnSpPr>
              <p:spPr>
                <a:xfrm flipH="1" flipV="1">
                  <a:off x="6815033" y="2278440"/>
                  <a:ext cx="703123" cy="74029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Circular Arrow 66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5079490" y="965822"/>
                <a:ext cx="1554327" cy="2433684"/>
                <a:chOff x="4986180" y="965822"/>
                <a:chExt cx="1554327" cy="2433684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4986180" y="965822"/>
                      <a:ext cx="6833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86180" y="965822"/>
                      <a:ext cx="683392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3" name="Straight Arrow Connector 62"/>
                <p:cNvCxnSpPr>
                  <a:endCxn id="104" idx="2"/>
                </p:cNvCxnSpPr>
                <p:nvPr/>
              </p:nvCxnSpPr>
              <p:spPr>
                <a:xfrm flipH="1" flipV="1">
                  <a:off x="5310105" y="1610844"/>
                  <a:ext cx="732782" cy="7570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Circular Arrow 63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6634425" y="971341"/>
                <a:ext cx="1435547" cy="4304265"/>
                <a:chOff x="5104960" y="974218"/>
                <a:chExt cx="1435547" cy="4304265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/>
                    <p:cNvSpPr txBox="1"/>
                    <p:nvPr/>
                  </p:nvSpPr>
                  <p:spPr>
                    <a:xfrm>
                      <a:off x="5104960" y="974218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4960" y="974218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6" name="Straight Arrow Connector 55"/>
                <p:cNvCxnSpPr/>
                <p:nvPr/>
              </p:nvCxnSpPr>
              <p:spPr>
                <a:xfrm flipV="1">
                  <a:off x="5810371" y="3526276"/>
                  <a:ext cx="308801" cy="175220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>
                  <a:endCxn id="105" idx="2"/>
                </p:cNvCxnSpPr>
                <p:nvPr/>
              </p:nvCxnSpPr>
              <p:spPr>
                <a:xfrm flipH="1" flipV="1">
                  <a:off x="5336850" y="1627866"/>
                  <a:ext cx="711156" cy="7640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Circular Arrow 57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1" name="Right Arrow 50"/>
              <p:cNvSpPr/>
              <p:nvPr/>
            </p:nvSpPr>
            <p:spPr>
              <a:xfrm rot="10800000">
                <a:off x="5319794" y="2827176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ight Arrow 51"/>
              <p:cNvSpPr/>
              <p:nvPr/>
            </p:nvSpPr>
            <p:spPr>
              <a:xfrm rot="10800000">
                <a:off x="6767378" y="2816702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Right Arrow 45"/>
            <p:cNvSpPr/>
            <p:nvPr/>
          </p:nvSpPr>
          <p:spPr>
            <a:xfrm>
              <a:off x="3001609" y="3848115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 flipV="1">
              <a:off x="5638474" y="3442189"/>
              <a:ext cx="325344" cy="1690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3319954" y="1513734"/>
              <a:ext cx="3983088" cy="4032147"/>
              <a:chOff x="4300398" y="492795"/>
              <a:chExt cx="3983088" cy="4032147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4300398" y="492795"/>
                <a:ext cx="1099468" cy="4016449"/>
                <a:chOff x="7111757" y="1127857"/>
                <a:chExt cx="1099468" cy="4016449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7111757" y="3079988"/>
                  <a:ext cx="1099468" cy="2064318"/>
                  <a:chOff x="5304241" y="3352523"/>
                  <a:chExt cx="1099468" cy="2064318"/>
                </a:xfrm>
              </p:grpSpPr>
              <p:sp>
                <p:nvSpPr>
                  <p:cNvPr id="42" name="Rectangle 41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5682934" y="5047509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82934" y="5047509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5" name="Straight Arrow Connector 44"/>
                  <p:cNvCxnSpPr/>
                  <p:nvPr/>
                </p:nvCxnSpPr>
                <p:spPr>
                  <a:xfrm flipH="1" flipV="1">
                    <a:off x="5812170" y="4433873"/>
                    <a:ext cx="267728" cy="58592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" name="Straight Arrow Connector 39"/>
                <p:cNvCxnSpPr>
                  <a:endCxn id="103" idx="2"/>
                </p:cNvCxnSpPr>
                <p:nvPr/>
              </p:nvCxnSpPr>
              <p:spPr>
                <a:xfrm flipH="1" flipV="1">
                  <a:off x="7508102" y="1127857"/>
                  <a:ext cx="72628" cy="187875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Circular Arrow 40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41129" y="2444926"/>
                <a:ext cx="1232504" cy="2080016"/>
                <a:chOff x="5647819" y="2444926"/>
                <a:chExt cx="1232504" cy="2080016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6159548" y="4155610"/>
                      <a:ext cx="72077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9548" y="4155610"/>
                      <a:ext cx="720775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3" name="Straight Arrow Connector 32"/>
                <p:cNvCxnSpPr>
                  <a:stCxn id="32" idx="0"/>
                </p:cNvCxnSpPr>
                <p:nvPr/>
              </p:nvCxnSpPr>
              <p:spPr>
                <a:xfrm flipH="1" flipV="1">
                  <a:off x="6119172" y="3553986"/>
                  <a:ext cx="400764" cy="6016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Circular Arrow 34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7177284" y="2442049"/>
                <a:ext cx="1106202" cy="2080016"/>
                <a:chOff x="5647819" y="2444926"/>
                <a:chExt cx="1106202" cy="2080016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6252858" y="4155610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2858" y="4155610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" name="Straight Arrow Connector 26"/>
                <p:cNvCxnSpPr>
                  <a:stCxn id="26" idx="0"/>
                </p:cNvCxnSpPr>
                <p:nvPr/>
              </p:nvCxnSpPr>
              <p:spPr>
                <a:xfrm flipH="1" flipV="1">
                  <a:off x="6119172" y="3553986"/>
                  <a:ext cx="384268" cy="6016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Circular Arrow 28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" name="Right Arrow 21"/>
              <p:cNvSpPr/>
              <p:nvPr/>
            </p:nvSpPr>
            <p:spPr>
              <a:xfrm>
                <a:off x="5292084" y="2827176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Arrow 22"/>
              <p:cNvSpPr/>
              <p:nvPr/>
            </p:nvSpPr>
            <p:spPr>
              <a:xfrm>
                <a:off x="6767378" y="2816702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Right Arrow 86"/>
            <p:cNvSpPr/>
            <p:nvPr/>
          </p:nvSpPr>
          <p:spPr>
            <a:xfrm rot="10800000">
              <a:off x="7892568" y="266403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2897453" y="3847051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previous state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198482" y="262491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previous state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341566" y="1387949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741307" y="1355415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8204207" y="1369560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39"/>
          <p:cNvGrpSpPr/>
          <p:nvPr/>
        </p:nvGrpSpPr>
        <p:grpSpPr>
          <a:xfrm>
            <a:off x="1221913" y="1891762"/>
            <a:ext cx="892688" cy="3372592"/>
            <a:chOff x="1014100" y="1988747"/>
            <a:chExt cx="892688" cy="3372592"/>
          </a:xfrm>
        </p:grpSpPr>
        <p:grpSp>
          <p:nvGrpSpPr>
            <p:cNvPr id="131" name="Group 130"/>
            <p:cNvGrpSpPr/>
            <p:nvPr/>
          </p:nvGrpSpPr>
          <p:grpSpPr>
            <a:xfrm>
              <a:off x="1014100" y="1988747"/>
              <a:ext cx="892688" cy="3372592"/>
              <a:chOff x="7046440" y="1875446"/>
              <a:chExt cx="892688" cy="3372592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7046440" y="1875446"/>
                <a:ext cx="892688" cy="3372592"/>
                <a:chOff x="5238924" y="2147981"/>
                <a:chExt cx="892688" cy="3372592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5238924" y="3352523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/>
                    <p:cNvSpPr txBox="1"/>
                    <p:nvPr/>
                  </p:nvSpPr>
                  <p:spPr>
                    <a:xfrm>
                      <a:off x="5453377" y="2147981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53377" y="2147981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TextBox 136"/>
                    <p:cNvSpPr txBox="1"/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8" name="Straight Arrow Connector 137"/>
                <p:cNvCxnSpPr/>
                <p:nvPr/>
              </p:nvCxnSpPr>
              <p:spPr>
                <a:xfrm flipH="1" flipV="1">
                  <a:off x="5682566" y="4433873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3" name="Straight Arrow Connector 132"/>
              <p:cNvCxnSpPr/>
              <p:nvPr/>
            </p:nvCxnSpPr>
            <p:spPr>
              <a:xfrm flipH="1" flipV="1">
                <a:off x="7474311" y="2334020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Circular Arrow 133"/>
              <p:cNvSpPr/>
              <p:nvPr/>
            </p:nvSpPr>
            <p:spPr>
              <a:xfrm>
                <a:off x="7242325" y="3182867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Circular Arrow 138"/>
            <p:cNvSpPr/>
            <p:nvPr/>
          </p:nvSpPr>
          <p:spPr>
            <a:xfrm flipV="1">
              <a:off x="1206189" y="3349492"/>
              <a:ext cx="534504" cy="56463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2" name="Straight Connector 141"/>
          <p:cNvCxnSpPr/>
          <p:nvPr/>
        </p:nvCxnSpPr>
        <p:spPr>
          <a:xfrm>
            <a:off x="2671871" y="1270690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280141" y="1108840"/>
            <a:ext cx="23251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﻿symbol for a BRNN </a:t>
            </a:r>
          </a:p>
        </p:txBody>
      </p:sp>
    </p:spTree>
    <p:extLst>
      <p:ext uri="{BB962C8B-B14F-4D97-AF65-F5344CB8AC3E}">
        <p14:creationId xmlns:p14="http://schemas.microsoft.com/office/powerpoint/2010/main" val="166613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RNN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LSTM units can be arranged in layers, so that each the output of each unit is the input to the other units. This is called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deep RNN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where the adjective “deep” refers to these multiple layers.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layer feeds the LSTM on the next 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time step of a feature is fed to the first LSTM, which processes that data and produces an output (and a new state for itself).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That output is fed to the next LSTM, which does the same thing, and the next, and so on.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Then the second time step arrives at the first LSTM, and the process repeats.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437"/>
            <a:ext cx="10515600" cy="8790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Much of our data is inherently </a:t>
            </a:r>
            <a:r>
              <a:rPr lang="en-US" sz="2400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719659" y="2268340"/>
            <a:ext cx="4330700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SPEECH RECOGNITION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0EDE41-FA74-F64A-9A2D-680251B8A915}"/>
              </a:ext>
            </a:extLst>
          </p:cNvPr>
          <p:cNvSpPr txBox="1">
            <a:spLocks/>
          </p:cNvSpPr>
          <p:nvPr/>
        </p:nvSpPr>
        <p:spPr>
          <a:xfrm>
            <a:off x="1916769" y="3034513"/>
            <a:ext cx="4708386" cy="27820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 the weather today?”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 the weather two day?”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 the whether too day?”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is, the </a:t>
            </a:r>
            <a:r>
              <a:rPr lang="en-US" sz="2400" dirty="0" err="1">
                <a:latin typeface="Avenir Light" panose="020B0402020203020204" pitchFamily="34" charset="77"/>
              </a:rPr>
              <a:t>Wrether</a:t>
            </a:r>
            <a:r>
              <a:rPr lang="en-US" sz="2400" dirty="0">
                <a:latin typeface="Avenir Light" panose="020B0402020203020204" pitchFamily="34" charset="77"/>
              </a:rPr>
              <a:t> to </a:t>
            </a:r>
            <a:r>
              <a:rPr lang="en-US" sz="2400" dirty="0" err="1">
                <a:latin typeface="Avenir Light" panose="020B0402020203020204" pitchFamily="34" charset="77"/>
              </a:rPr>
              <a:t>Dae</a:t>
            </a:r>
            <a:r>
              <a:rPr lang="en-US" sz="2400" dirty="0">
                <a:latin typeface="Avenir Light" panose="020B0402020203020204" pitchFamily="34" charset="77"/>
              </a:rPr>
              <a:t>?”</a:t>
            </a:r>
            <a:endParaRPr lang="en-US" sz="2400" b="1" dirty="0">
              <a:latin typeface="Avenir Light" panose="020B0402020203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1842DC-C30E-2B4E-AE1D-EA9D11457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817" y="1336640"/>
            <a:ext cx="2898912" cy="515619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9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DE9D1E-3ED0-494E-B5B3-DF888FC1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11" y="114939"/>
            <a:ext cx="11493416" cy="767276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16755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2881770" y="1320231"/>
            <a:ext cx="7467600" cy="2211501"/>
            <a:chOff x="2147455" y="3829081"/>
            <a:chExt cx="7467600" cy="2211501"/>
          </a:xfrm>
        </p:grpSpPr>
        <p:sp>
          <p:nvSpPr>
            <p:cNvPr id="51" name="Rounded Rectangle 50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610137" y="3829081"/>
              <a:ext cx="6546512" cy="1703425"/>
              <a:chOff x="3039630" y="3898356"/>
              <a:chExt cx="6546512" cy="1703425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039630" y="3898356"/>
                <a:ext cx="3769574" cy="1703425"/>
                <a:chOff x="4300398" y="1696081"/>
                <a:chExt cx="3769574" cy="1703425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4300398" y="1698958"/>
                  <a:ext cx="892688" cy="1700548"/>
                  <a:chOff x="7111757" y="2334020"/>
                  <a:chExt cx="892688" cy="1700548"/>
                </a:xfrm>
              </p:grpSpPr>
              <p:sp>
                <p:nvSpPr>
                  <p:cNvPr id="84" name="Rectangle 83"/>
                  <p:cNvSpPr/>
                  <p:nvPr/>
                </p:nvSpPr>
                <p:spPr>
                  <a:xfrm>
                    <a:off x="7111757" y="3079988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H="1" flipV="1">
                    <a:off x="7574134" y="2334020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Circular Arrow 82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5741129" y="1698958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6" name="Rectangle 75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Circular Arrow 79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7177284" y="1696081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1" name="Rectangle 7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4" name="Straight Arrow Connector 73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Circular Arrow 74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9" name="Right Arrow 6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ight Arrow 6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5" name="Right Arrow 54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ircular Arrow 55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 flipH="1" flipV="1">
                <a:off x="7861329" y="391220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Circular Arrow 6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 flipV="1">
                <a:off x="9163661" y="3912201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ight Arrow 64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09563" y="6331056"/>
            <a:ext cx="705495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90</a:t>
            </a:fld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881770" y="3092032"/>
            <a:ext cx="7467600" cy="3512512"/>
            <a:chOff x="2147455" y="3244437"/>
            <a:chExt cx="7467600" cy="3512512"/>
          </a:xfrm>
        </p:grpSpPr>
        <p:sp>
          <p:nvSpPr>
            <p:cNvPr id="48" name="Rounded Rectangle 47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610137" y="3244437"/>
              <a:ext cx="6651801" cy="3512512"/>
              <a:chOff x="3039630" y="3313712"/>
              <a:chExt cx="6651801" cy="351251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039630" y="3313712"/>
                <a:ext cx="3769574" cy="3501539"/>
                <a:chOff x="4300398" y="1111437"/>
                <a:chExt cx="3769574" cy="3501539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300398" y="1111437"/>
                  <a:ext cx="906168" cy="3501539"/>
                  <a:chOff x="7111757" y="1746499"/>
                  <a:chExt cx="906168" cy="3501539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7111757" y="3079988"/>
                    <a:ext cx="906168" cy="2168050"/>
                    <a:chOff x="5304241" y="3352523"/>
                    <a:chExt cx="906168" cy="2168050"/>
                  </a:xfrm>
                </p:grpSpPr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5304241" y="3352523"/>
                      <a:ext cx="892688" cy="954580"/>
                    </a:xfrm>
                    <a:prstGeom prst="rect">
                      <a:avLst/>
                    </a:prstGeom>
                    <a:solidFill>
                      <a:schemeClr val="accent3">
                        <a:lumMod val="40000"/>
                        <a:lumOff val="6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−2 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t="-39344" b="-9344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2" name="Straight Arrow Connector 31"/>
                    <p:cNvCxnSpPr/>
                    <p:nvPr/>
                  </p:nvCxnSpPr>
                  <p:spPr>
                    <a:xfrm flipH="1" flipV="1">
                      <a:off x="5775593" y="4433873"/>
                      <a:ext cx="1" cy="64899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Arrow Connector 26"/>
                  <p:cNvCxnSpPr/>
                  <p:nvPr/>
                </p:nvCxnSpPr>
                <p:spPr>
                  <a:xfrm flipV="1">
                    <a:off x="7574136" y="1746499"/>
                    <a:ext cx="8973" cy="123651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ircular Arrow 27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5741129" y="1155903"/>
                  <a:ext cx="896837" cy="3457073"/>
                  <a:chOff x="5647819" y="1155903"/>
                  <a:chExt cx="896837" cy="3457073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/>
                      <p:cNvSpPr txBox="1"/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0" name="Straight Arrow Connector 19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/>
                  <p:cNvCxnSpPr/>
                  <p:nvPr/>
                </p:nvCxnSpPr>
                <p:spPr>
                  <a:xfrm flipV="1">
                    <a:off x="6110199" y="1155903"/>
                    <a:ext cx="8972" cy="119204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ircular Arrow 21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7177284" y="1155903"/>
                  <a:ext cx="892688" cy="3454196"/>
                  <a:chOff x="5647819" y="1158780"/>
                  <a:chExt cx="892688" cy="3454196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/>
                      <p:cNvSpPr txBox="1"/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4" name="Straight Arrow Connector 13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/>
                  <p:cNvCxnSpPr/>
                  <p:nvPr/>
                </p:nvCxnSpPr>
                <p:spPr>
                  <a:xfrm flipH="1" flipV="1">
                    <a:off x="6110196" y="1158780"/>
                    <a:ext cx="2" cy="11891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Circular Arrow 15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ircular Arrow 34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7870304" y="5739524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 flipV="1">
                <a:off x="7861329" y="3358178"/>
                <a:ext cx="2" cy="12030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1" name="Circular Arrow 4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+2 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9172636" y="5739519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9163661" y="3386738"/>
                <a:ext cx="2" cy="11744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ight Arrow 45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5" name="Right Arrow 124"/>
          <p:cNvSpPr/>
          <p:nvPr/>
        </p:nvSpPr>
        <p:spPr>
          <a:xfrm>
            <a:off x="2973623" y="241782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41667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blipFill rotWithShape="0">
                <a:blip r:embed="rId16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ight Arrow 135"/>
          <p:cNvSpPr/>
          <p:nvPr/>
        </p:nvSpPr>
        <p:spPr>
          <a:xfrm>
            <a:off x="2987473" y="482851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/>
          <p:cNvSpPr/>
          <p:nvPr/>
        </p:nvSpPr>
        <p:spPr>
          <a:xfrm>
            <a:off x="9984007" y="243167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/>
          <p:cNvSpPr/>
          <p:nvPr/>
        </p:nvSpPr>
        <p:spPr>
          <a:xfrm>
            <a:off x="9997857" y="4828511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728607" y="3043972"/>
            <a:ext cx="892688" cy="2914018"/>
            <a:chOff x="7046440" y="2334020"/>
            <a:chExt cx="892688" cy="2914018"/>
          </a:xfrm>
        </p:grpSpPr>
        <p:grpSp>
          <p:nvGrpSpPr>
            <p:cNvPr id="140" name="Group 139"/>
            <p:cNvGrpSpPr/>
            <p:nvPr/>
          </p:nvGrpSpPr>
          <p:grpSpPr>
            <a:xfrm>
              <a:off x="7046440" y="3079988"/>
              <a:ext cx="892688" cy="2168050"/>
              <a:chOff x="5238924" y="3352523"/>
              <a:chExt cx="892688" cy="2168050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5238924" y="3352523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Straight Arrow Connector 145"/>
              <p:cNvCxnSpPr/>
              <p:nvPr/>
            </p:nvCxnSpPr>
            <p:spPr>
              <a:xfrm flipH="1" flipV="1">
                <a:off x="5710276" y="4433873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Straight Arrow Connector 140"/>
            <p:cNvCxnSpPr/>
            <p:nvPr/>
          </p:nvCxnSpPr>
          <p:spPr>
            <a:xfrm flipH="1" flipV="1">
              <a:off x="7474311" y="2334020"/>
              <a:ext cx="1" cy="64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Circular Arrow 141"/>
            <p:cNvSpPr/>
            <p:nvPr/>
          </p:nvSpPr>
          <p:spPr>
            <a:xfrm rot="5400000">
              <a:off x="7108497" y="3244866"/>
              <a:ext cx="534504" cy="6225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blipFill rotWithShape="0">
                <a:blip r:embed="rId18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/>
          <p:cNvSpPr/>
          <p:nvPr/>
        </p:nvSpPr>
        <p:spPr>
          <a:xfrm>
            <a:off x="682163" y="2040904"/>
            <a:ext cx="892688" cy="9545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Circular Arrow 148"/>
          <p:cNvSpPr/>
          <p:nvPr/>
        </p:nvSpPr>
        <p:spPr>
          <a:xfrm rot="5400000">
            <a:off x="763606" y="2198178"/>
            <a:ext cx="534504" cy="6225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595529"/>
              <a:gd name="adj5" fmla="val 12500"/>
            </a:avLst>
          </a:prstGeom>
          <a:solidFill>
            <a:schemeClr val="tx1">
              <a:lumMod val="65000"/>
              <a:lumOff val="35000"/>
              <a:alpha val="69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/>
          <p:cNvCxnSpPr/>
          <p:nvPr/>
        </p:nvCxnSpPr>
        <p:spPr>
          <a:xfrm flipH="1" flipV="1">
            <a:off x="1108519" y="1357724"/>
            <a:ext cx="1" cy="64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367937" y="1270549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0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Skip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Add additional </a:t>
            </a:r>
            <a:r>
              <a:rPr lang="en-US" sz="2400" dirty="0">
                <a:solidFill>
                  <a:srgbClr val="0000FF"/>
                </a:solidFill>
              </a:rPr>
              <a:t>connections between units </a:t>
            </a:r>
            <a:r>
              <a:rPr lang="en-US" sz="2400" i="1" dirty="0">
                <a:solidFill>
                  <a:srgbClr val="0000FF"/>
                </a:solidFill>
              </a:rPr>
              <a:t>d</a:t>
            </a:r>
            <a:r>
              <a:rPr lang="en-US" sz="2400" dirty="0">
                <a:solidFill>
                  <a:srgbClr val="0000FF"/>
                </a:solidFill>
              </a:rPr>
              <a:t> time steps </a:t>
            </a:r>
            <a:r>
              <a:rPr lang="en-US" sz="2400" dirty="0">
                <a:solidFill>
                  <a:srgbClr val="000000"/>
                </a:solidFill>
              </a:rPr>
              <a:t>apart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Creating paths through time where gradients neither vanish or explode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91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971801" y="5334001"/>
            <a:ext cx="9398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</a:t>
            </a:r>
            <a:r>
              <a:rPr lang="en-US" sz="2800" dirty="0"/>
              <a:t>-1</a:t>
            </a:r>
          </a:p>
        </p:txBody>
      </p:sp>
      <p:sp>
        <p:nvSpPr>
          <p:cNvPr id="5" name="Oval 4"/>
          <p:cNvSpPr/>
          <p:nvPr/>
        </p:nvSpPr>
        <p:spPr>
          <a:xfrm>
            <a:off x="5562601" y="5334001"/>
            <a:ext cx="9398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</a:t>
            </a:r>
          </a:p>
        </p:txBody>
      </p:sp>
      <p:sp>
        <p:nvSpPr>
          <p:cNvPr id="6" name="Oval 5"/>
          <p:cNvSpPr/>
          <p:nvPr/>
        </p:nvSpPr>
        <p:spPr>
          <a:xfrm>
            <a:off x="8128001" y="5334001"/>
            <a:ext cx="9398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</a:t>
            </a:r>
            <a:r>
              <a:rPr lang="en-US" sz="2800" dirty="0"/>
              <a:t>+1</a:t>
            </a:r>
            <a:endParaRPr lang="en-US" sz="2800" i="1" dirty="0"/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>
            <a:off x="3911601" y="5791201"/>
            <a:ext cx="1651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502401" y="5791201"/>
            <a:ext cx="1651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4" idx="0"/>
          </p:cNvCxnSpPr>
          <p:nvPr/>
        </p:nvCxnSpPr>
        <p:spPr>
          <a:xfrm rot="5400000" flipH="1" flipV="1">
            <a:off x="4121152" y="3536951"/>
            <a:ext cx="1117601" cy="2476500"/>
          </a:xfrm>
          <a:prstGeom prst="curvedConnector2">
            <a:avLst/>
          </a:prstGeom>
          <a:ln w="38100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0"/>
          </p:cNvCxnSpPr>
          <p:nvPr/>
        </p:nvCxnSpPr>
        <p:spPr>
          <a:xfrm rot="16200000" flipV="1">
            <a:off x="6699251" y="3435351"/>
            <a:ext cx="1117600" cy="2679700"/>
          </a:xfrm>
          <a:prstGeom prst="curvedConnector2">
            <a:avLst/>
          </a:prstGeom>
          <a:ln w="38100" cmpd="sng">
            <a:headEnd type="triangle" w="lg" len="lg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9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Leaky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Linear self-connections</a:t>
            </a:r>
          </a:p>
          <a:p>
            <a:r>
              <a:rPr lang="en-US" sz="2400" dirty="0"/>
              <a:t>Maintain </a:t>
            </a:r>
            <a:r>
              <a:rPr lang="en-US" sz="2400" dirty="0">
                <a:solidFill>
                  <a:srgbClr val="0000FF"/>
                </a:solidFill>
              </a:rPr>
              <a:t>cell state</a:t>
            </a:r>
            <a:r>
              <a:rPr lang="en-US" sz="2400" dirty="0"/>
              <a:t>: running average of past hidden activations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1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780" y="520531"/>
            <a:ext cx="10972800" cy="767276"/>
          </a:xfrm>
        </p:spPr>
        <p:txBody>
          <a:bodyPr/>
          <a:lstStyle/>
          <a:p>
            <a:r>
              <a:rPr lang="en-US" dirty="0"/>
              <a:t>Standard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93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762609"/>
            <a:ext cx="9144000" cy="3421863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211639" y="5534026"/>
          <a:ext cx="4168775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92" name="Equation" r:id="rId5" imgW="1701800" imgH="444500" progId="Equation.3">
                  <p:embed/>
                </p:oleObj>
              </mc:Choice>
              <mc:Fallback>
                <p:oleObj name="Equation" r:id="rId5" imgW="1701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1639" y="5534026"/>
                        <a:ext cx="4168775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664880" y="2708366"/>
          <a:ext cx="6223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93" name="Equation" r:id="rId7" imgW="254000" imgH="203200" progId="Equation.3">
                  <p:embed/>
                </p:oleObj>
              </mc:Choice>
              <mc:Fallback>
                <p:oleObj name="Equation" r:id="rId7" imgW="254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64880" y="2708366"/>
                        <a:ext cx="62230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8862722" y="6387670"/>
            <a:ext cx="1805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colah.github.io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7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832086"/>
            <a:ext cx="9144000" cy="3421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622" y="364673"/>
            <a:ext cx="10972800" cy="767276"/>
          </a:xfrm>
        </p:spPr>
        <p:txBody>
          <a:bodyPr/>
          <a:lstStyle/>
          <a:p>
            <a:r>
              <a:rPr lang="en-US" dirty="0"/>
              <a:t>Leaky Unit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94</a:t>
            </a:fld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058834" y="1726253"/>
            <a:ext cx="687865" cy="189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6233792" y="1928290"/>
            <a:ext cx="0" cy="13067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5746698" y="1417639"/>
            <a:ext cx="612648" cy="6104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30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450514" y="1726252"/>
            <a:ext cx="0" cy="15087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344680" y="1745209"/>
            <a:ext cx="11887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58833" y="1726252"/>
            <a:ext cx="0" cy="150876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4211639" y="5544610"/>
          <a:ext cx="416877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6" name="Equation" r:id="rId5" imgW="1701800" imgH="469900" progId="Equation.3">
                  <p:embed/>
                </p:oleObj>
              </mc:Choice>
              <mc:Fallback>
                <p:oleObj name="Equation" r:id="rId5" imgW="17018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1639" y="5544610"/>
                        <a:ext cx="4168775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5664880" y="2708366"/>
          <a:ext cx="6223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7" name="Equation" r:id="rId7" imgW="254000" imgH="203200" progId="Equation.3">
                  <p:embed/>
                </p:oleObj>
              </mc:Choice>
              <mc:Fallback>
                <p:oleObj name="Equation" r:id="rId7" imgW="254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64880" y="2708366"/>
                        <a:ext cx="62230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 flipV="1">
            <a:off x="6181129" y="3282427"/>
            <a:ext cx="334386" cy="18288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862722" y="6387670"/>
            <a:ext cx="1805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colah.github.io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64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Lecture12_Autoencoders</Template>
  <TotalTime>26093</TotalTime>
  <Words>2952</Words>
  <Application>Microsoft Office PowerPoint</Application>
  <PresentationFormat>Widescreen</PresentationFormat>
  <Paragraphs>1079</Paragraphs>
  <Slides>94</Slides>
  <Notes>82</Notes>
  <HiddenSlides>1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6" baseType="lpstr">
      <vt:lpstr>Arial</vt:lpstr>
      <vt:lpstr>Avenir Light</vt:lpstr>
      <vt:lpstr>Calibri</vt:lpstr>
      <vt:lpstr>Cambria Math</vt:lpstr>
      <vt:lpstr>Courier</vt:lpstr>
      <vt:lpstr>Karla</vt:lpstr>
      <vt:lpstr>Mangal</vt:lpstr>
      <vt:lpstr>Times New Roman</vt:lpstr>
      <vt:lpstr>Ubuntu</vt:lpstr>
      <vt:lpstr>Zapf Dingbats</vt:lpstr>
      <vt:lpstr>GEC_template</vt:lpstr>
      <vt:lpstr>Equation</vt:lpstr>
      <vt:lpstr>Lecture 14: Recurrent Neural Networks</vt:lpstr>
      <vt:lpstr>Online lectures guidelines</vt:lpstr>
      <vt:lpstr>Outline</vt:lpstr>
      <vt:lpstr>PowerPoint Presentation</vt:lpstr>
      <vt:lpstr>Background</vt:lpstr>
      <vt:lpstr>Background</vt:lpstr>
      <vt:lpstr>PowerPoint Presentation</vt:lpstr>
      <vt:lpstr>Background</vt:lpstr>
      <vt:lpstr>Background</vt:lpstr>
      <vt:lpstr>Sequence Modeling: Handwritten Text</vt:lpstr>
      <vt:lpstr>Sequence Modeling: Text-to-Speech</vt:lpstr>
      <vt:lpstr>Sequence Modeling: Machine Translation</vt:lpstr>
      <vt:lpstr>Outline</vt:lpstr>
      <vt:lpstr>PowerPoint Presentation</vt:lpstr>
      <vt:lpstr>What can my NN do? </vt:lpstr>
      <vt:lpstr>What can my NN do?</vt:lpstr>
      <vt:lpstr>What my NN can NOT do? </vt:lpstr>
      <vt:lpstr>Learn from previous examples </vt:lpstr>
      <vt:lpstr>Recurrent Neural Network (RNN) </vt:lpstr>
      <vt:lpstr>Recurrent Neural Network (RNN) </vt:lpstr>
      <vt:lpstr>Recurrent Neural Network (RNN) </vt:lpstr>
      <vt:lpstr>RNN – Another Example with Text</vt:lpstr>
      <vt:lpstr>PowerPoint Presentation</vt:lpstr>
      <vt:lpstr>Sequences</vt:lpstr>
      <vt:lpstr>Sequences</vt:lpstr>
      <vt:lpstr>Sequences</vt:lpstr>
      <vt:lpstr>Sequences</vt:lpstr>
      <vt:lpstr>Sequences</vt:lpstr>
      <vt:lpstr>Windowed dataset </vt:lpstr>
      <vt:lpstr>Why not CNNs or MLPs?</vt:lpstr>
      <vt:lpstr>Windowed dataset </vt:lpstr>
      <vt:lpstr>PowerPoint Presentation</vt:lpstr>
      <vt:lpstr>Outline</vt:lpstr>
      <vt:lpstr>Memory</vt:lpstr>
      <vt:lpstr>Memory</vt:lpstr>
      <vt:lpstr>Memory</vt:lpstr>
      <vt:lpstr>Memory</vt:lpstr>
      <vt:lpstr>Memory</vt:lpstr>
      <vt:lpstr>Memory</vt:lpstr>
      <vt:lpstr>Building an RNN</vt:lpstr>
      <vt:lpstr>Outline</vt:lpstr>
      <vt:lpstr>Structure of an RNN cell</vt:lpstr>
      <vt:lpstr>PowerPoint Presentation</vt:lpstr>
      <vt:lpstr>Outline</vt:lpstr>
      <vt:lpstr>Backprop Through Time</vt:lpstr>
      <vt:lpstr>Backprop Through Time</vt:lpstr>
      <vt:lpstr>Backprop Through Time</vt:lpstr>
      <vt:lpstr>Backprop Through Time</vt:lpstr>
      <vt:lpstr>Backprop Through Time</vt:lpstr>
      <vt:lpstr>Backprop Through Time</vt:lpstr>
      <vt:lpstr>Backprop Through Time</vt:lpstr>
      <vt:lpstr>Backprop Through Time</vt:lpstr>
      <vt:lpstr>PowerPoint Presentation</vt:lpstr>
      <vt:lpstr>Gradient Clipping</vt:lpstr>
      <vt:lpstr>Outline</vt:lpstr>
      <vt:lpstr>Long-term Dependencies</vt:lpstr>
      <vt:lpstr>Long Short-Term Memory</vt:lpstr>
      <vt:lpstr>Notation</vt:lpstr>
      <vt:lpstr>PowerPoint Presentation</vt:lpstr>
      <vt:lpstr>Simple RNN again </vt:lpstr>
      <vt:lpstr>Simple RNN again </vt:lpstr>
      <vt:lpstr>Simple RNN again: Memories</vt:lpstr>
      <vt:lpstr>Simple RNN again: Memories - Forgetting</vt:lpstr>
      <vt:lpstr>Simple RNN again: New Events</vt:lpstr>
      <vt:lpstr>Simple RNN again: New Events Weighted</vt:lpstr>
      <vt:lpstr>Simple RNN again: Updated memories </vt:lpstr>
      <vt:lpstr>Ref</vt:lpstr>
      <vt:lpstr>PowerPoint Presentation</vt:lpstr>
      <vt:lpstr>RNN</vt:lpstr>
      <vt:lpstr>RNN + Memory</vt:lpstr>
      <vt:lpstr>RNN + Memory +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RNN Structures</vt:lpstr>
      <vt:lpstr>RNN Structures (cont)</vt:lpstr>
      <vt:lpstr>RNN Structures (cont)</vt:lpstr>
      <vt:lpstr>RNN Structures (cont)</vt:lpstr>
      <vt:lpstr>RNN Structures (cont)</vt:lpstr>
      <vt:lpstr>Bidirectional </vt:lpstr>
      <vt:lpstr>Bidirectional (cond) </vt:lpstr>
      <vt:lpstr>Deep RNN</vt:lpstr>
      <vt:lpstr>Deep RNN</vt:lpstr>
      <vt:lpstr>Skip Connections</vt:lpstr>
      <vt:lpstr>Leaky Units</vt:lpstr>
      <vt:lpstr>Standard RNN</vt:lpstr>
      <vt:lpstr>Leaky Unit 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Networks</dc:title>
  <dc:creator>Harikrishna Narasimhan</dc:creator>
  <cp:lastModifiedBy>Sedelmeyer, Michael</cp:lastModifiedBy>
  <cp:revision>466</cp:revision>
  <cp:lastPrinted>2019-03-04T17:51:08Z</cp:lastPrinted>
  <dcterms:created xsi:type="dcterms:W3CDTF">2017-12-12T22:14:23Z</dcterms:created>
  <dcterms:modified xsi:type="dcterms:W3CDTF">2020-03-24T14:16:18Z</dcterms:modified>
</cp:coreProperties>
</file>